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LG3D8Ig3TsE7FjreroZdfQ==" hashData="LcV5oZTd3CM20EFM1c7nQNWtdUfzw+NJ25SqOp5Ml+oS3fNzphB/tRjJMOpFl+FOmGx8GxYtepIz0ftJkN2Rp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74" autoAdjust="0"/>
    <p:restoredTop sz="94660"/>
  </p:normalViewPr>
  <p:slideViewPr>
    <p:cSldViewPr>
      <p:cViewPr varScale="1">
        <p:scale>
          <a:sx n="66" d="100"/>
          <a:sy n="66" d="100"/>
        </p:scale>
        <p:origin x="1154" y="2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00EA0A23-2520-4C44-A1F1-09B499BA25E8}" type="datetimeFigureOut">
              <a:rPr lang="en-GB" smtClean="0"/>
              <a:t>23/02/2016</a:t>
            </a:fld>
            <a:endParaRPr lang="en-GB"/>
          </a:p>
        </p:txBody>
      </p:sp>
      <p:sp>
        <p:nvSpPr>
          <p:cNvPr id="16" name="Slide Number Placeholder 15"/>
          <p:cNvSpPr>
            <a:spLocks noGrp="1"/>
          </p:cNvSpPr>
          <p:nvPr>
            <p:ph type="sldNum" sz="quarter" idx="11"/>
          </p:nvPr>
        </p:nvSpPr>
        <p:spPr/>
        <p:txBody>
          <a:bodyPr/>
          <a:lstStyle/>
          <a:p>
            <a:fld id="{FE3B9643-0995-4595-8809-4B7294E14D1A}"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00EA0A23-2520-4C44-A1F1-09B499BA25E8}" type="datetimeFigureOut">
              <a:rPr lang="en-GB" smtClean="0"/>
              <a:t>23/02/2016</a:t>
            </a:fld>
            <a:endParaRPr lang="en-GB"/>
          </a:p>
        </p:txBody>
      </p:sp>
      <p:sp>
        <p:nvSpPr>
          <p:cNvPr id="15" name="Slide Number Placeholder 14"/>
          <p:cNvSpPr>
            <a:spLocks noGrp="1"/>
          </p:cNvSpPr>
          <p:nvPr>
            <p:ph type="sldNum" sz="quarter" idx="11"/>
          </p:nvPr>
        </p:nvSpPr>
        <p:spPr/>
        <p:txBody>
          <a:bodyPr/>
          <a:lstStyle/>
          <a:p>
            <a:fld id="{FE3B9643-0995-4595-8809-4B7294E14D1A}" type="slidenum">
              <a:rPr lang="en-GB" smtClean="0"/>
              <a:t>‹#›</a:t>
            </a:fld>
            <a:endParaRPr lang="en-GB"/>
          </a:p>
        </p:txBody>
      </p:sp>
      <p:sp>
        <p:nvSpPr>
          <p:cNvPr id="16" name="Footer Placeholder 15"/>
          <p:cNvSpPr>
            <a:spLocks noGrp="1"/>
          </p:cNvSpPr>
          <p:nvPr>
            <p:ph type="ftr" sz="quarter" idx="12"/>
          </p:nvPr>
        </p:nvSpPr>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00EA0A23-2520-4C44-A1F1-09B499BA25E8}" type="datetimeFigureOut">
              <a:rPr lang="en-GB" smtClean="0"/>
              <a:t>23/02/2016</a:t>
            </a:fld>
            <a:endParaRPr lang="en-GB"/>
          </a:p>
        </p:txBody>
      </p:sp>
      <p:sp>
        <p:nvSpPr>
          <p:cNvPr id="13" name="Slide Number Placeholder 12"/>
          <p:cNvSpPr>
            <a:spLocks noGrp="1"/>
          </p:cNvSpPr>
          <p:nvPr>
            <p:ph type="sldNum" sz="quarter" idx="11"/>
          </p:nvPr>
        </p:nvSpPr>
        <p:spPr/>
        <p:txBody>
          <a:bodyPr/>
          <a:lstStyle/>
          <a:p>
            <a:fld id="{FE3B9643-0995-4595-8809-4B7294E14D1A}" type="slidenum">
              <a:rPr lang="en-GB" smtClean="0"/>
              <a:t>‹#›</a:t>
            </a:fld>
            <a:endParaRPr lang="en-GB"/>
          </a:p>
        </p:txBody>
      </p:sp>
      <p:sp>
        <p:nvSpPr>
          <p:cNvPr id="14" name="Footer Placeholder 13"/>
          <p:cNvSpPr>
            <a:spLocks noGrp="1"/>
          </p:cNvSpPr>
          <p:nvPr>
            <p:ph type="ftr" sz="quarter" idx="12"/>
          </p:nvPr>
        </p:nvSpPr>
        <p:spPr/>
        <p:txBody>
          <a:bodyPr/>
          <a:lstStyle/>
          <a:p>
            <a:endParaRPr lang="en-GB"/>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00EA0A23-2520-4C44-A1F1-09B499BA25E8}" type="datetimeFigureOut">
              <a:rPr lang="en-GB" smtClean="0"/>
              <a:t>23/02/2016</a:t>
            </a:fld>
            <a:endParaRPr lang="en-GB"/>
          </a:p>
        </p:txBody>
      </p:sp>
      <p:sp>
        <p:nvSpPr>
          <p:cNvPr id="9" name="Slide Number Placeholder 8"/>
          <p:cNvSpPr>
            <a:spLocks noGrp="1"/>
          </p:cNvSpPr>
          <p:nvPr>
            <p:ph type="sldNum" sz="quarter" idx="11"/>
          </p:nvPr>
        </p:nvSpPr>
        <p:spPr/>
        <p:txBody>
          <a:bodyPr/>
          <a:lstStyle/>
          <a:p>
            <a:fld id="{FE3B9643-0995-4595-8809-4B7294E14D1A}"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00EA0A23-2520-4C44-A1F1-09B499BA25E8}" type="datetimeFigureOut">
              <a:rPr lang="en-GB" smtClean="0"/>
              <a:t>23/02/2016</a:t>
            </a:fld>
            <a:endParaRPr lang="en-GB"/>
          </a:p>
        </p:txBody>
      </p:sp>
      <p:sp>
        <p:nvSpPr>
          <p:cNvPr id="15" name="Slide Number Placeholder 14"/>
          <p:cNvSpPr>
            <a:spLocks noGrp="1"/>
          </p:cNvSpPr>
          <p:nvPr>
            <p:ph type="sldNum" sz="quarter" idx="11"/>
          </p:nvPr>
        </p:nvSpPr>
        <p:spPr/>
        <p:txBody>
          <a:bodyPr/>
          <a:lstStyle/>
          <a:p>
            <a:fld id="{FE3B9643-0995-4595-8809-4B7294E14D1A}" type="slidenum">
              <a:rPr lang="en-GB" smtClean="0"/>
              <a:t>‹#›</a:t>
            </a:fld>
            <a:endParaRPr lang="en-GB"/>
          </a:p>
        </p:txBody>
      </p:sp>
      <p:sp>
        <p:nvSpPr>
          <p:cNvPr id="16" name="Footer Placeholder 15"/>
          <p:cNvSpPr>
            <a:spLocks noGrp="1"/>
          </p:cNvSpPr>
          <p:nvPr>
            <p:ph type="ftr" sz="quarter" idx="12"/>
          </p:nvPr>
        </p:nvSpPr>
        <p:spPr/>
        <p:txBody>
          <a:bodyPr/>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00EA0A23-2520-4C44-A1F1-09B499BA25E8}" type="datetimeFigureOut">
              <a:rPr lang="en-GB" smtClean="0"/>
              <a:t>23/02/2016</a:t>
            </a:fld>
            <a:endParaRPr lang="en-GB"/>
          </a:p>
        </p:txBody>
      </p:sp>
      <p:sp>
        <p:nvSpPr>
          <p:cNvPr id="8" name="Slide Number Placeholder 7"/>
          <p:cNvSpPr>
            <a:spLocks noGrp="1"/>
          </p:cNvSpPr>
          <p:nvPr>
            <p:ph type="sldNum" sz="quarter" idx="11"/>
          </p:nvPr>
        </p:nvSpPr>
        <p:spPr/>
        <p:txBody>
          <a:bodyPr/>
          <a:lstStyle/>
          <a:p>
            <a:fld id="{FE3B9643-0995-4595-8809-4B7294E14D1A}"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0EA0A23-2520-4C44-A1F1-09B499BA25E8}" type="datetimeFigureOut">
              <a:rPr lang="en-GB" smtClean="0"/>
              <a:t>23/02/2016</a:t>
            </a:fld>
            <a:endParaRPr lang="en-GB"/>
          </a:p>
        </p:txBody>
      </p:sp>
      <p:sp>
        <p:nvSpPr>
          <p:cNvPr id="6" name="Slide Number Placeholder 5"/>
          <p:cNvSpPr>
            <a:spLocks noGrp="1"/>
          </p:cNvSpPr>
          <p:nvPr>
            <p:ph type="sldNum" sz="quarter" idx="11"/>
          </p:nvPr>
        </p:nvSpPr>
        <p:spPr/>
        <p:txBody>
          <a:bodyPr/>
          <a:lstStyle/>
          <a:p>
            <a:fld id="{FE3B9643-0995-4595-8809-4B7294E14D1A}" type="slidenum">
              <a:rPr lang="en-GB" smtClean="0"/>
              <a:t>‹#›</a:t>
            </a:fld>
            <a:endParaRPr lang="en-GB"/>
          </a:p>
        </p:txBody>
      </p:sp>
      <p:sp>
        <p:nvSpPr>
          <p:cNvPr id="7" name="Footer Placeholder 6"/>
          <p:cNvSpPr>
            <a:spLocks noGrp="1"/>
          </p:cNvSpPr>
          <p:nvPr>
            <p:ph type="ftr" sz="quarter" idx="12"/>
          </p:nvPr>
        </p:nvSpPr>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00EA0A23-2520-4C44-A1F1-09B499BA25E8}" type="datetimeFigureOut">
              <a:rPr lang="en-GB" smtClean="0"/>
              <a:t>23/02/2016</a:t>
            </a:fld>
            <a:endParaRPr lang="en-GB"/>
          </a:p>
        </p:txBody>
      </p:sp>
      <p:sp>
        <p:nvSpPr>
          <p:cNvPr id="16" name="Slide Number Placeholder 15"/>
          <p:cNvSpPr>
            <a:spLocks noGrp="1"/>
          </p:cNvSpPr>
          <p:nvPr>
            <p:ph type="sldNum" sz="quarter" idx="11"/>
          </p:nvPr>
        </p:nvSpPr>
        <p:spPr/>
        <p:txBody>
          <a:bodyPr/>
          <a:lstStyle/>
          <a:p>
            <a:fld id="{FE3B9643-0995-4595-8809-4B7294E14D1A}"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00EA0A23-2520-4C44-A1F1-09B499BA25E8}" type="datetimeFigureOut">
              <a:rPr lang="en-GB" smtClean="0"/>
              <a:t>23/02/2016</a:t>
            </a:fld>
            <a:endParaRPr lang="en-GB"/>
          </a:p>
        </p:txBody>
      </p:sp>
      <p:sp>
        <p:nvSpPr>
          <p:cNvPr id="14" name="Slide Number Placeholder 13"/>
          <p:cNvSpPr>
            <a:spLocks noGrp="1"/>
          </p:cNvSpPr>
          <p:nvPr>
            <p:ph type="sldNum" sz="quarter" idx="11"/>
          </p:nvPr>
        </p:nvSpPr>
        <p:spPr/>
        <p:txBody>
          <a:bodyPr/>
          <a:lstStyle/>
          <a:p>
            <a:fld id="{FE3B9643-0995-4595-8809-4B7294E14D1A}" type="slidenum">
              <a:rPr lang="en-GB" smtClean="0"/>
              <a:t>‹#›</a:t>
            </a:fld>
            <a:endParaRPr lang="en-GB"/>
          </a:p>
        </p:txBody>
      </p:sp>
      <p:sp>
        <p:nvSpPr>
          <p:cNvPr id="15" name="Footer Placeholder 14"/>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EA0A23-2520-4C44-A1F1-09B499BA25E8}" type="datetimeFigureOut">
              <a:rPr lang="en-GB" smtClean="0"/>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3B9643-0995-4595-8809-4B7294E14D1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EA0A23-2520-4C44-A1F1-09B499BA25E8}" type="datetimeFigureOut">
              <a:rPr lang="en-GB" smtClean="0"/>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3B9643-0995-4595-8809-4B7294E14D1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0EA0A23-2520-4C44-A1F1-09B499BA25E8}" type="datetimeFigureOut">
              <a:rPr lang="en-GB" smtClean="0"/>
              <a:t>23/02/2016</a:t>
            </a:fld>
            <a:endParaRPr lang="en-GB"/>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GB"/>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E3B9643-0995-4595-8809-4B7294E14D1A}"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16632"/>
            <a:ext cx="7543800" cy="2152650"/>
          </a:xfrm>
        </p:spPr>
        <p:txBody>
          <a:bodyPr/>
          <a:lstStyle/>
          <a:p>
            <a:r>
              <a:rPr lang="en-US" sz="3600" dirty="0"/>
              <a:t>1.As the engineer officer of the watch list eight reasons for calling the Chief Engineer Officer (</a:t>
            </a:r>
            <a:r>
              <a:rPr lang="en-US" sz="3600"/>
              <a:t>8</a:t>
            </a:r>
            <a:r>
              <a:rPr lang="en-US" sz="3600" smtClean="0"/>
              <a:t>)</a:t>
            </a:r>
            <a:endParaRPr lang="en-GB" sz="3600" dirty="0"/>
          </a:p>
        </p:txBody>
      </p:sp>
      <p:sp>
        <p:nvSpPr>
          <p:cNvPr id="3" name="Subtitle 2"/>
          <p:cNvSpPr>
            <a:spLocks noGrp="1"/>
          </p:cNvSpPr>
          <p:nvPr>
            <p:ph type="subTitle" idx="1"/>
          </p:nvPr>
        </p:nvSpPr>
        <p:spPr>
          <a:xfrm>
            <a:off x="2123728" y="2564904"/>
            <a:ext cx="6172200" cy="3024336"/>
          </a:xfrm>
        </p:spPr>
        <p:txBody>
          <a:bodyPr>
            <a:normAutofit fontScale="92500" lnSpcReduction="10000"/>
          </a:bodyPr>
          <a:lstStyle/>
          <a:p>
            <a:pPr marL="342900" indent="-342900">
              <a:buFont typeface="Arial" panose="020B0604020202020204" pitchFamily="34" charset="0"/>
              <a:buChar char="•"/>
            </a:pPr>
            <a:r>
              <a:rPr lang="en-GB" dirty="0" smtClean="0"/>
              <a:t>Fire</a:t>
            </a:r>
          </a:p>
          <a:p>
            <a:pPr marL="342900" indent="-342900">
              <a:buFont typeface="Arial" panose="020B0604020202020204" pitchFamily="34" charset="0"/>
              <a:buChar char="•"/>
            </a:pPr>
            <a:r>
              <a:rPr lang="en-GB" dirty="0" smtClean="0"/>
              <a:t>Major engine failure/breakdown</a:t>
            </a:r>
          </a:p>
          <a:p>
            <a:pPr marL="342900" indent="-342900">
              <a:buFont typeface="Arial" panose="020B0604020202020204" pitchFamily="34" charset="0"/>
              <a:buChar char="•"/>
            </a:pPr>
            <a:r>
              <a:rPr lang="en-GB" dirty="0" smtClean="0"/>
              <a:t>Blackout</a:t>
            </a:r>
          </a:p>
          <a:p>
            <a:pPr marL="342900" indent="-342900">
              <a:buFont typeface="Arial" panose="020B0604020202020204" pitchFamily="34" charset="0"/>
              <a:buChar char="•"/>
            </a:pPr>
            <a:r>
              <a:rPr lang="en-GB" dirty="0" smtClean="0"/>
              <a:t>Medical emergency</a:t>
            </a:r>
            <a:endParaRPr lang="en-GB" dirty="0"/>
          </a:p>
          <a:p>
            <a:pPr marL="342900" indent="-342900">
              <a:buFont typeface="Arial" panose="020B0604020202020204" pitchFamily="34" charset="0"/>
              <a:buChar char="•"/>
            </a:pPr>
            <a:r>
              <a:rPr lang="en-GB" dirty="0" smtClean="0"/>
              <a:t>Prior to departure</a:t>
            </a:r>
          </a:p>
          <a:p>
            <a:pPr marL="342900" indent="-342900">
              <a:buFont typeface="Arial" panose="020B0604020202020204" pitchFamily="34" charset="0"/>
              <a:buChar char="•"/>
            </a:pPr>
            <a:r>
              <a:rPr lang="en-GB" dirty="0" smtClean="0"/>
              <a:t>Before arrival into port/standby</a:t>
            </a:r>
          </a:p>
          <a:p>
            <a:pPr marL="342900" indent="-342900">
              <a:buFont typeface="Arial" panose="020B0604020202020204" pitchFamily="34" charset="0"/>
              <a:buChar char="•"/>
            </a:pPr>
            <a:r>
              <a:rPr lang="en-GB" dirty="0" smtClean="0"/>
              <a:t>Flooding of machinery spaces</a:t>
            </a:r>
          </a:p>
          <a:p>
            <a:pPr marL="342900" indent="-342900">
              <a:buFont typeface="Arial" panose="020B0604020202020204" pitchFamily="34" charset="0"/>
              <a:buChar char="•"/>
            </a:pPr>
            <a:r>
              <a:rPr lang="en-GB" dirty="0" smtClean="0"/>
              <a:t>Relieving engineer is drunk</a:t>
            </a:r>
          </a:p>
          <a:p>
            <a:pPr marL="342900" indent="-342900">
              <a:buFont typeface="Arial" panose="020B0604020202020204" pitchFamily="34" charset="0"/>
              <a:buChar char="•"/>
            </a:pPr>
            <a:r>
              <a:rPr lang="en-GB" dirty="0" smtClean="0"/>
              <a:t>And many more….</a:t>
            </a:r>
          </a:p>
        </p:txBody>
      </p:sp>
    </p:spTree>
    <p:extLst>
      <p:ext uri="{BB962C8B-B14F-4D97-AF65-F5344CB8AC3E}">
        <p14:creationId xmlns:p14="http://schemas.microsoft.com/office/powerpoint/2010/main" val="27033963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7584" y="18958"/>
            <a:ext cx="7543800" cy="1418456"/>
          </a:xfrm>
        </p:spPr>
        <p:txBody>
          <a:bodyPr/>
          <a:lstStyle/>
          <a:p>
            <a:r>
              <a:rPr lang="en-US" sz="2800" dirty="0"/>
              <a:t>2. Describe eight actions to be taken by the relieving Engineer Officer of the Watch before taking charge of the watch (8)</a:t>
            </a:r>
            <a:endParaRPr lang="en-GB" sz="2800" dirty="0"/>
          </a:p>
        </p:txBody>
      </p:sp>
      <p:sp>
        <p:nvSpPr>
          <p:cNvPr id="4" name="TextBox 3"/>
          <p:cNvSpPr txBox="1"/>
          <p:nvPr/>
        </p:nvSpPr>
        <p:spPr>
          <a:xfrm>
            <a:off x="827584" y="1412776"/>
            <a:ext cx="7324933" cy="5262979"/>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t>Inform EOOW you are entering machinery space</a:t>
            </a:r>
          </a:p>
          <a:p>
            <a:pPr marL="285750" indent="-285750">
              <a:buFont typeface="Arial" panose="020B0604020202020204" pitchFamily="34" charset="0"/>
              <a:buChar char="•"/>
            </a:pPr>
            <a:r>
              <a:rPr lang="en-GB" sz="1600" dirty="0" smtClean="0"/>
              <a:t>The main thing here is pre watch rounds which must include;</a:t>
            </a:r>
          </a:p>
          <a:p>
            <a:pPr marL="742950" lvl="1" indent="-285750">
              <a:buFont typeface="Arial" panose="020B0604020202020204" pitchFamily="34" charset="0"/>
              <a:buChar char="•"/>
            </a:pPr>
            <a:r>
              <a:rPr lang="en-GB" sz="1600" dirty="0" smtClean="0"/>
              <a:t>Check funnel for smoke</a:t>
            </a:r>
          </a:p>
          <a:p>
            <a:pPr marL="742950" lvl="1" indent="-285750">
              <a:buFont typeface="Arial" panose="020B0604020202020204" pitchFamily="34" charset="0"/>
              <a:buChar char="•"/>
            </a:pPr>
            <a:r>
              <a:rPr lang="en-GB" sz="1600" dirty="0" smtClean="0"/>
              <a:t>Check economisers</a:t>
            </a:r>
          </a:p>
          <a:p>
            <a:pPr marL="742950" lvl="1" indent="-285750">
              <a:buFont typeface="Arial" panose="020B0604020202020204" pitchFamily="34" charset="0"/>
              <a:buChar char="•"/>
            </a:pPr>
            <a:r>
              <a:rPr lang="en-GB" sz="1600" dirty="0" smtClean="0"/>
              <a:t>Check header tanks</a:t>
            </a:r>
          </a:p>
          <a:p>
            <a:pPr marL="742950" lvl="1" indent="-285750">
              <a:buFont typeface="Arial" panose="020B0604020202020204" pitchFamily="34" charset="0"/>
              <a:buChar char="•"/>
            </a:pPr>
            <a:r>
              <a:rPr lang="en-GB" sz="1600" dirty="0" smtClean="0"/>
              <a:t>Check main engine cylinder heads</a:t>
            </a:r>
          </a:p>
          <a:p>
            <a:pPr marL="742950" lvl="1" indent="-285750">
              <a:buFont typeface="Arial" panose="020B0604020202020204" pitchFamily="34" charset="0"/>
              <a:buChar char="•"/>
            </a:pPr>
            <a:r>
              <a:rPr lang="en-GB" sz="1600" dirty="0" smtClean="0"/>
              <a:t>Check turbocharger</a:t>
            </a:r>
          </a:p>
          <a:p>
            <a:pPr marL="742950" lvl="1" indent="-285750">
              <a:buFont typeface="Arial" panose="020B0604020202020204" pitchFamily="34" charset="0"/>
              <a:buChar char="•"/>
            </a:pPr>
            <a:r>
              <a:rPr lang="en-GB" sz="1600" dirty="0" smtClean="0"/>
              <a:t>Check crankcase relief doors for evidence of lift</a:t>
            </a:r>
          </a:p>
          <a:p>
            <a:pPr marL="742950" lvl="1" indent="-285750">
              <a:buFont typeface="Arial" panose="020B0604020202020204" pitchFamily="34" charset="0"/>
              <a:buChar char="•"/>
            </a:pPr>
            <a:r>
              <a:rPr lang="en-GB" sz="1600" dirty="0" smtClean="0"/>
              <a:t>Check OMD</a:t>
            </a:r>
          </a:p>
          <a:p>
            <a:pPr marL="742950" lvl="1" indent="-285750">
              <a:buFont typeface="Arial" panose="020B0604020202020204" pitchFamily="34" charset="0"/>
              <a:buChar char="•"/>
            </a:pPr>
            <a:r>
              <a:rPr lang="en-GB" sz="1600" dirty="0" smtClean="0"/>
              <a:t>Check boiler</a:t>
            </a:r>
          </a:p>
          <a:p>
            <a:pPr marL="742950" lvl="1" indent="-285750">
              <a:buFont typeface="Arial" panose="020B0604020202020204" pitchFamily="34" charset="0"/>
              <a:buChar char="•"/>
            </a:pPr>
            <a:r>
              <a:rPr lang="en-GB" sz="1600" dirty="0" smtClean="0"/>
              <a:t>Check condition of bilges</a:t>
            </a:r>
          </a:p>
          <a:p>
            <a:pPr marL="742950" lvl="1" indent="-285750">
              <a:buFont typeface="Arial" panose="020B0604020202020204" pitchFamily="34" charset="0"/>
              <a:buChar char="•"/>
            </a:pPr>
            <a:r>
              <a:rPr lang="en-GB" sz="1600" dirty="0" smtClean="0"/>
              <a:t>Check around general machinery….</a:t>
            </a:r>
          </a:p>
          <a:p>
            <a:pPr marL="285750" indent="-285750">
              <a:buFont typeface="Arial" panose="020B0604020202020204" pitchFamily="34" charset="0"/>
              <a:buChar char="•"/>
            </a:pPr>
            <a:r>
              <a:rPr lang="en-GB" sz="1600" dirty="0" smtClean="0"/>
              <a:t>Enter ECR and check machinery space log book</a:t>
            </a:r>
          </a:p>
          <a:p>
            <a:pPr marL="285750" indent="-285750">
              <a:buFont typeface="Arial" panose="020B0604020202020204" pitchFamily="34" charset="0"/>
              <a:buChar char="•"/>
            </a:pPr>
            <a:r>
              <a:rPr lang="en-GB" sz="1600" dirty="0" smtClean="0"/>
              <a:t>Check the switchboard</a:t>
            </a:r>
          </a:p>
          <a:p>
            <a:pPr marL="285750" indent="-285750">
              <a:buFont typeface="Arial" panose="020B0604020202020204" pitchFamily="34" charset="0"/>
              <a:buChar char="•"/>
            </a:pPr>
            <a:r>
              <a:rPr lang="en-GB" sz="1600" dirty="0" smtClean="0"/>
              <a:t>Check for any active permits</a:t>
            </a:r>
          </a:p>
          <a:p>
            <a:pPr marL="285750" indent="-285750">
              <a:buFont typeface="Arial" panose="020B0604020202020204" pitchFamily="34" charset="0"/>
              <a:buChar char="•"/>
            </a:pPr>
            <a:r>
              <a:rPr lang="en-GB" sz="1600" dirty="0" smtClean="0"/>
              <a:t>Check ORB</a:t>
            </a:r>
          </a:p>
          <a:p>
            <a:pPr marL="285750" indent="-285750">
              <a:buFont typeface="Arial" panose="020B0604020202020204" pitchFamily="34" charset="0"/>
              <a:buChar char="•"/>
            </a:pPr>
            <a:r>
              <a:rPr lang="en-GB" sz="1600" dirty="0" smtClean="0"/>
              <a:t>Handover with EOOW</a:t>
            </a:r>
          </a:p>
          <a:p>
            <a:pPr marL="285750" indent="-285750">
              <a:buFont typeface="Arial" panose="020B0604020202020204" pitchFamily="34" charset="0"/>
              <a:buChar char="•"/>
            </a:pPr>
            <a:r>
              <a:rPr lang="en-GB" sz="1600" dirty="0" smtClean="0"/>
              <a:t>Are they any standing orders from the CE?</a:t>
            </a:r>
          </a:p>
          <a:p>
            <a:pPr marL="285750" indent="-285750">
              <a:buFont typeface="Arial" panose="020B0604020202020204" pitchFamily="34" charset="0"/>
              <a:buChar char="•"/>
            </a:pPr>
            <a:r>
              <a:rPr lang="en-GB" sz="1600" dirty="0" smtClean="0"/>
              <a:t>Are we expecting heavy weather?</a:t>
            </a:r>
          </a:p>
          <a:p>
            <a:pPr marL="285750" indent="-285750">
              <a:buFont typeface="Arial" panose="020B0604020202020204" pitchFamily="34" charset="0"/>
              <a:buChar char="•"/>
            </a:pPr>
            <a:r>
              <a:rPr lang="en-GB" sz="1600" dirty="0" smtClean="0"/>
              <a:t>Are we going on standby within my watch?</a:t>
            </a:r>
          </a:p>
          <a:p>
            <a:pPr marL="285750" indent="-285750">
              <a:buFont typeface="Arial" panose="020B0604020202020204" pitchFamily="34" charset="0"/>
              <a:buChar char="•"/>
            </a:pPr>
            <a:r>
              <a:rPr lang="en-GB" sz="1600" dirty="0" smtClean="0"/>
              <a:t>Ask lots of questions, the watch is going to be your responsibility!</a:t>
            </a:r>
          </a:p>
        </p:txBody>
      </p:sp>
    </p:spTree>
    <p:extLst>
      <p:ext uri="{BB962C8B-B14F-4D97-AF65-F5344CB8AC3E}">
        <p14:creationId xmlns:p14="http://schemas.microsoft.com/office/powerpoint/2010/main" val="30010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
                                            <p:txEl>
                                              <p:pRg st="19" end="19"/>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4">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188640"/>
            <a:ext cx="7543800" cy="914400"/>
          </a:xfrm>
        </p:spPr>
        <p:txBody>
          <a:bodyPr/>
          <a:lstStyle/>
          <a:p>
            <a:r>
              <a:rPr lang="en-US" sz="2800" dirty="0"/>
              <a:t>3. State four engine room records that are kept and </a:t>
            </a:r>
            <a:r>
              <a:rPr lang="en-US" sz="2800" dirty="0" smtClean="0"/>
              <a:t>state </a:t>
            </a:r>
            <a:r>
              <a:rPr lang="en-US" sz="2800" dirty="0"/>
              <a:t>why they are important (6)</a:t>
            </a:r>
            <a:endParaRPr lang="en-GB" sz="2800" dirty="0"/>
          </a:p>
        </p:txBody>
      </p:sp>
      <p:sp>
        <p:nvSpPr>
          <p:cNvPr id="4" name="TextBox 3"/>
          <p:cNvSpPr txBox="1"/>
          <p:nvPr/>
        </p:nvSpPr>
        <p:spPr>
          <a:xfrm>
            <a:off x="539552" y="1124744"/>
            <a:ext cx="7848872" cy="6401753"/>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t>Oil Record Book</a:t>
            </a:r>
          </a:p>
          <a:p>
            <a:pPr marL="742950" lvl="1" indent="-285750">
              <a:buFont typeface="Arial" panose="020B0604020202020204" pitchFamily="34" charset="0"/>
              <a:buChar char="•"/>
            </a:pPr>
            <a:r>
              <a:rPr lang="en-GB" sz="1600" dirty="0" smtClean="0"/>
              <a:t>In order to comply with MARPOL legislation</a:t>
            </a:r>
          </a:p>
          <a:p>
            <a:pPr marL="742950" lvl="1" indent="-285750">
              <a:buFont typeface="Arial" panose="020B0604020202020204" pitchFamily="34" charset="0"/>
              <a:buChar char="•"/>
            </a:pPr>
            <a:r>
              <a:rPr lang="en-GB" sz="1600" dirty="0" smtClean="0"/>
              <a:t>If not properly maintained your ship may lose their IOPPC (International Oil Pollution Prevention Certificate) and could be detained or heavily fined by port state and flag state control</a:t>
            </a:r>
          </a:p>
          <a:p>
            <a:pPr marL="742950" lvl="1" indent="-285750">
              <a:buFont typeface="Arial" panose="020B0604020202020204" pitchFamily="34" charset="0"/>
              <a:buChar char="•"/>
            </a:pPr>
            <a:r>
              <a:rPr lang="en-GB" sz="1600" dirty="0" smtClean="0"/>
              <a:t>The EOOW could also be personally fined or even imprisoned</a:t>
            </a:r>
          </a:p>
          <a:p>
            <a:pPr marL="285750" indent="-285750">
              <a:buFont typeface="Arial" panose="020B0604020202020204" pitchFamily="34" charset="0"/>
              <a:buChar char="•"/>
            </a:pPr>
            <a:r>
              <a:rPr lang="en-GB" sz="1600" dirty="0" smtClean="0"/>
              <a:t>Machinery space log book</a:t>
            </a:r>
          </a:p>
          <a:p>
            <a:pPr marL="742950" lvl="1" indent="-285750">
              <a:buFont typeface="Arial" panose="020B0604020202020204" pitchFamily="34" charset="0"/>
              <a:buChar char="•"/>
            </a:pPr>
            <a:r>
              <a:rPr lang="en-GB" sz="1600" dirty="0" smtClean="0"/>
              <a:t>This gives the EOOW a really detailed picture of what is going on</a:t>
            </a:r>
          </a:p>
          <a:p>
            <a:pPr marL="742950" lvl="1" indent="-285750">
              <a:buFont typeface="Arial" panose="020B0604020202020204" pitchFamily="34" charset="0"/>
              <a:buChar char="•"/>
            </a:pPr>
            <a:r>
              <a:rPr lang="en-GB" sz="1600" dirty="0" smtClean="0"/>
              <a:t>Collating all machinery readings into one log can highlight machinery that is not operating efficiently and requires action</a:t>
            </a:r>
          </a:p>
          <a:p>
            <a:pPr marL="285750" indent="-285750">
              <a:buFont typeface="Arial" panose="020B0604020202020204" pitchFamily="34" charset="0"/>
              <a:buChar char="•"/>
            </a:pPr>
            <a:r>
              <a:rPr lang="en-GB" sz="1600" dirty="0" smtClean="0"/>
              <a:t>Permit to work</a:t>
            </a:r>
          </a:p>
          <a:p>
            <a:pPr marL="742950" lvl="1" indent="-285750">
              <a:buFont typeface="Arial" panose="020B0604020202020204" pitchFamily="34" charset="0"/>
              <a:buChar char="•"/>
            </a:pPr>
            <a:r>
              <a:rPr lang="en-GB" sz="1600" dirty="0" smtClean="0"/>
              <a:t>This allows the EOOW to see exactly what work is going on around the vessel</a:t>
            </a:r>
          </a:p>
          <a:p>
            <a:pPr marL="742950" lvl="1" indent="-285750">
              <a:buFont typeface="Arial" panose="020B0604020202020204" pitchFamily="34" charset="0"/>
              <a:buChar char="•"/>
            </a:pPr>
            <a:r>
              <a:rPr lang="en-GB" sz="1600" dirty="0" smtClean="0"/>
              <a:t>For example an activation of a fire detector in the machinery space will be treated differently if the EOOW knows there is a hot work permit active for welding in that compartment</a:t>
            </a:r>
          </a:p>
          <a:p>
            <a:pPr marL="285750" indent="-285750">
              <a:buFont typeface="Arial" panose="020B0604020202020204" pitchFamily="34" charset="0"/>
              <a:buChar char="•"/>
            </a:pPr>
            <a:r>
              <a:rPr lang="en-GB" sz="1600" dirty="0" smtClean="0"/>
              <a:t>Engine Room Signing In Book</a:t>
            </a:r>
          </a:p>
          <a:p>
            <a:pPr marL="742950" lvl="1" indent="-285750">
              <a:buFont typeface="Arial" panose="020B0604020202020204" pitchFamily="34" charset="0"/>
              <a:buChar char="•"/>
            </a:pPr>
            <a:r>
              <a:rPr lang="en-GB" sz="1600" dirty="0" smtClean="0"/>
              <a:t>This is a very important record. It means the EOOW knows if there are any non-technical personnel within the machinery space and can act accordingly in the event of an emergency</a:t>
            </a:r>
          </a:p>
          <a:p>
            <a:pPr marL="742950" lvl="1" indent="-285750">
              <a:buFont typeface="Arial" panose="020B0604020202020204" pitchFamily="34" charset="0"/>
              <a:buChar char="•"/>
            </a:pPr>
            <a:r>
              <a:rPr lang="en-GB" sz="1600" dirty="0" smtClean="0"/>
              <a:t>In the unlikely event of CO2 being released into the space all persons must exit the machinery space, therefore we must know exactly who is in the machinery space AT ALL TIMES</a:t>
            </a:r>
          </a:p>
          <a:p>
            <a:pPr marL="742950" lvl="1" indent="-285750">
              <a:buFont typeface="Arial" panose="020B0604020202020204" pitchFamily="34" charset="0"/>
              <a:buChar char="•"/>
            </a:pPr>
            <a:endParaRPr lang="en-GB" dirty="0" smtClean="0"/>
          </a:p>
          <a:p>
            <a:pPr marL="742950" lvl="1" indent="-285750">
              <a:buFont typeface="Arial" panose="020B0604020202020204" pitchFamily="34" charset="0"/>
              <a:buChar char="•"/>
            </a:pPr>
            <a:endParaRPr lang="en-GB" dirty="0" smtClean="0"/>
          </a:p>
        </p:txBody>
      </p:sp>
    </p:spTree>
    <p:extLst>
      <p:ext uri="{BB962C8B-B14F-4D97-AF65-F5344CB8AC3E}">
        <p14:creationId xmlns:p14="http://schemas.microsoft.com/office/powerpoint/2010/main" val="182280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628800"/>
            <a:ext cx="8496944" cy="5400600"/>
          </a:xfrm>
        </p:spPr>
        <p:txBody>
          <a:bodyPr anchor="t">
            <a:normAutofit/>
          </a:bodyPr>
          <a:lstStyle/>
          <a:p>
            <a:r>
              <a:rPr lang="en-US" dirty="0" smtClean="0"/>
              <a:t>Check </a:t>
            </a:r>
            <a:r>
              <a:rPr lang="en-US" dirty="0"/>
              <a:t>for oil leaks and any loose linkages on the steering gear. </a:t>
            </a:r>
            <a:endParaRPr lang="en-US" dirty="0" smtClean="0"/>
          </a:p>
          <a:p>
            <a:r>
              <a:rPr lang="en-US" dirty="0" smtClean="0"/>
              <a:t>Check steering gear flat bilges for signs of oil or water</a:t>
            </a:r>
            <a:endParaRPr lang="en-US" dirty="0"/>
          </a:p>
          <a:p>
            <a:r>
              <a:rPr lang="en-US" dirty="0" smtClean="0"/>
              <a:t>Check </a:t>
            </a:r>
            <a:r>
              <a:rPr lang="en-US" dirty="0"/>
              <a:t>for correct oil level and test low level alarm. </a:t>
            </a:r>
          </a:p>
          <a:p>
            <a:r>
              <a:rPr lang="en-US" dirty="0" smtClean="0"/>
              <a:t>Run </a:t>
            </a:r>
            <a:r>
              <a:rPr lang="en-US" dirty="0"/>
              <a:t>one unit at a time, 30 degrees to 35 degs.in 28 sees at full power. </a:t>
            </a:r>
          </a:p>
          <a:p>
            <a:r>
              <a:rPr lang="en-US" dirty="0" smtClean="0"/>
              <a:t>Where </a:t>
            </a:r>
            <a:r>
              <a:rPr lang="en-US" dirty="0"/>
              <a:t>only one main unit is fitted with an aux. unit. the auxiliary unit must go from 20 degrees. to 20 degrees. In 60 </a:t>
            </a:r>
            <a:r>
              <a:rPr lang="en-US" dirty="0" err="1"/>
              <a:t>secs</a:t>
            </a:r>
            <a:r>
              <a:rPr lang="en-US" dirty="0"/>
              <a:t>. at 8 knots or half speed. </a:t>
            </a:r>
          </a:p>
          <a:p>
            <a:r>
              <a:rPr lang="en-US" dirty="0"/>
              <a:t>Test the communication link between the Bridge and the Steering compartment. </a:t>
            </a:r>
            <a:endParaRPr lang="en-GB" dirty="0"/>
          </a:p>
        </p:txBody>
      </p:sp>
      <p:sp>
        <p:nvSpPr>
          <p:cNvPr id="3" name="Title 2"/>
          <p:cNvSpPr>
            <a:spLocks noGrp="1"/>
          </p:cNvSpPr>
          <p:nvPr>
            <p:ph type="title"/>
          </p:nvPr>
        </p:nvSpPr>
        <p:spPr>
          <a:xfrm>
            <a:off x="179512" y="188640"/>
            <a:ext cx="8712968" cy="914400"/>
          </a:xfrm>
        </p:spPr>
        <p:txBody>
          <a:bodyPr/>
          <a:lstStyle/>
          <a:p>
            <a:r>
              <a:rPr lang="en-US" dirty="0"/>
              <a:t/>
            </a:r>
            <a:br>
              <a:rPr lang="en-US" dirty="0"/>
            </a:br>
            <a:r>
              <a:rPr lang="en-US" sz="3200" dirty="0" smtClean="0"/>
              <a:t>4. State </a:t>
            </a:r>
            <a:r>
              <a:rPr lang="en-US" sz="3200" dirty="0"/>
              <a:t>the checks to be made on the steering gear prior to leaving port. </a:t>
            </a:r>
            <a:endParaRPr lang="en-GB" sz="3200" dirty="0"/>
          </a:p>
        </p:txBody>
      </p:sp>
    </p:spTree>
    <p:extLst>
      <p:ext uri="{BB962C8B-B14F-4D97-AF65-F5344CB8AC3E}">
        <p14:creationId xmlns:p14="http://schemas.microsoft.com/office/powerpoint/2010/main" val="9068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988840"/>
            <a:ext cx="8640960" cy="3816424"/>
          </a:xfrm>
        </p:spPr>
        <p:txBody>
          <a:bodyPr anchor="t"/>
          <a:lstStyle/>
          <a:p>
            <a:r>
              <a:rPr lang="en-US" dirty="0" smtClean="0"/>
              <a:t>Check </a:t>
            </a:r>
            <a:r>
              <a:rPr lang="en-US" dirty="0"/>
              <a:t>the oil level </a:t>
            </a:r>
          </a:p>
          <a:p>
            <a:r>
              <a:rPr lang="en-US" dirty="0" smtClean="0"/>
              <a:t>Check </a:t>
            </a:r>
            <a:r>
              <a:rPr lang="en-US" dirty="0"/>
              <a:t>the cooling water. </a:t>
            </a:r>
          </a:p>
          <a:p>
            <a:r>
              <a:rPr lang="en-US" dirty="0" smtClean="0"/>
              <a:t>Ensure </a:t>
            </a:r>
            <a:r>
              <a:rPr lang="en-US" dirty="0"/>
              <a:t>that the inter stage drains are open. </a:t>
            </a:r>
          </a:p>
          <a:p>
            <a:r>
              <a:rPr lang="en-US" dirty="0" smtClean="0"/>
              <a:t>Check </a:t>
            </a:r>
            <a:r>
              <a:rPr lang="en-US" dirty="0"/>
              <a:t>that all the correct valves are open fully to the air receiver and that there is sufficient capacity available in the air receiver... </a:t>
            </a:r>
          </a:p>
          <a:p>
            <a:r>
              <a:rPr lang="en-US" dirty="0" smtClean="0"/>
              <a:t>If </a:t>
            </a:r>
            <a:r>
              <a:rPr lang="en-US" dirty="0"/>
              <a:t>a manual unloader is fitted ensure that it is open. (machine must be started in the unloaded position). </a:t>
            </a:r>
          </a:p>
          <a:p>
            <a:r>
              <a:rPr lang="en-US" dirty="0" smtClean="0"/>
              <a:t>When </a:t>
            </a:r>
            <a:r>
              <a:rPr lang="en-US" dirty="0"/>
              <a:t>the machine is up to speed, close the unloader and the </a:t>
            </a:r>
            <a:r>
              <a:rPr lang="en-US" dirty="0" err="1"/>
              <a:t>interstage</a:t>
            </a:r>
            <a:r>
              <a:rPr lang="en-US" dirty="0"/>
              <a:t> drains.</a:t>
            </a:r>
            <a:endParaRPr lang="en-GB" dirty="0"/>
          </a:p>
        </p:txBody>
      </p:sp>
      <p:sp>
        <p:nvSpPr>
          <p:cNvPr id="3" name="Title 2"/>
          <p:cNvSpPr>
            <a:spLocks noGrp="1"/>
          </p:cNvSpPr>
          <p:nvPr>
            <p:ph type="title"/>
          </p:nvPr>
        </p:nvSpPr>
        <p:spPr>
          <a:xfrm>
            <a:off x="179512" y="476672"/>
            <a:ext cx="8928992" cy="914400"/>
          </a:xfrm>
        </p:spPr>
        <p:txBody>
          <a:bodyPr/>
          <a:lstStyle/>
          <a:p>
            <a:r>
              <a:rPr lang="en-GB" sz="3600" dirty="0" smtClean="0"/>
              <a:t>5. Give the correct procedure for starting an air compressor</a:t>
            </a:r>
            <a:endParaRPr lang="en-GB" sz="3600" dirty="0"/>
          </a:p>
        </p:txBody>
      </p:sp>
    </p:spTree>
    <p:extLst>
      <p:ext uri="{BB962C8B-B14F-4D97-AF65-F5344CB8AC3E}">
        <p14:creationId xmlns:p14="http://schemas.microsoft.com/office/powerpoint/2010/main" val="370323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340768"/>
            <a:ext cx="8928992" cy="5400600"/>
          </a:xfrm>
        </p:spPr>
        <p:txBody>
          <a:bodyPr/>
          <a:lstStyle/>
          <a:p>
            <a:r>
              <a:rPr lang="en-US" dirty="0"/>
              <a:t>Before a large diesel engine is started it must be warmed through by circulating hot water through the jackets etc. This will enable the various engine plans to expand in relation to one another and allow the engine load to be increased sooner rather than later. </a:t>
            </a:r>
          </a:p>
          <a:p>
            <a:r>
              <a:rPr lang="en-US" dirty="0"/>
              <a:t>The lubricating oil should as be heated and circulated around the bearings etc., and the piston if oil cooled. </a:t>
            </a:r>
          </a:p>
          <a:p>
            <a:r>
              <a:rPr lang="en-US" dirty="0"/>
              <a:t>The various return pipes on both the water and oil systems should be checked to ensure no blockages and the return temperatures should be monitored. </a:t>
            </a:r>
          </a:p>
          <a:p>
            <a:r>
              <a:rPr lang="en-US" dirty="0" smtClean="0"/>
              <a:t>The </a:t>
            </a:r>
            <a:r>
              <a:rPr lang="en-US" dirty="0"/>
              <a:t>various supply tanks, filters, valves and drains are all to be checked and opened or closed as required. </a:t>
            </a:r>
          </a:p>
          <a:p>
            <a:r>
              <a:rPr lang="en-US" dirty="0" smtClean="0"/>
              <a:t>All </a:t>
            </a:r>
            <a:r>
              <a:rPr lang="en-US" dirty="0"/>
              <a:t>control equipment, alarms etc. should be examined for correct operation.</a:t>
            </a:r>
            <a:endParaRPr lang="en-GB" dirty="0"/>
          </a:p>
        </p:txBody>
      </p:sp>
      <p:sp>
        <p:nvSpPr>
          <p:cNvPr id="3" name="Title 2"/>
          <p:cNvSpPr>
            <a:spLocks noGrp="1"/>
          </p:cNvSpPr>
          <p:nvPr>
            <p:ph type="title"/>
          </p:nvPr>
        </p:nvSpPr>
        <p:spPr>
          <a:xfrm>
            <a:off x="107504" y="404664"/>
            <a:ext cx="8856984" cy="914400"/>
          </a:xfrm>
        </p:spPr>
        <p:txBody>
          <a:bodyPr/>
          <a:lstStyle/>
          <a:p>
            <a:r>
              <a:rPr lang="en-US" sz="2800" b="1" dirty="0" smtClean="0"/>
              <a:t>6. Describe </a:t>
            </a:r>
            <a:r>
              <a:rPr lang="en-US" sz="2800" b="1" dirty="0"/>
              <a:t>how to prepare main engine from cold to ready to Standby, including any tests that requires being carried out. </a:t>
            </a:r>
            <a:endParaRPr lang="en-GB" sz="2800" dirty="0"/>
          </a:p>
        </p:txBody>
      </p:sp>
    </p:spTree>
    <p:extLst>
      <p:ext uri="{BB962C8B-B14F-4D97-AF65-F5344CB8AC3E}">
        <p14:creationId xmlns:p14="http://schemas.microsoft.com/office/powerpoint/2010/main" val="169549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340768"/>
            <a:ext cx="8784976" cy="5328592"/>
          </a:xfrm>
        </p:spPr>
        <p:txBody>
          <a:bodyPr/>
          <a:lstStyle/>
          <a:p>
            <a:r>
              <a:rPr lang="en-US" dirty="0" smtClean="0"/>
              <a:t>The </a:t>
            </a:r>
            <a:r>
              <a:rPr lang="en-US" dirty="0"/>
              <a:t>indicator cocks should be open and the turning gear engaged and started to ensure that there is no water present in the cylinders. If any water issues further investigation can be carried out to ascertain the cause. </a:t>
            </a:r>
          </a:p>
          <a:p>
            <a:r>
              <a:rPr lang="en-US" dirty="0" smtClean="0"/>
              <a:t>All </a:t>
            </a:r>
            <a:r>
              <a:rPr lang="en-US" dirty="0"/>
              <a:t>oil levels should be checked, i.e. Sump, turbochargers, governors etc. </a:t>
            </a:r>
          </a:p>
          <a:p>
            <a:r>
              <a:rPr lang="en-US" dirty="0" smtClean="0"/>
              <a:t>The </a:t>
            </a:r>
            <a:r>
              <a:rPr lang="en-US" dirty="0"/>
              <a:t>fuel oil system can be lined up and circulated with hot fuel. </a:t>
            </a:r>
          </a:p>
          <a:p>
            <a:r>
              <a:rPr lang="en-US" dirty="0" smtClean="0"/>
              <a:t>Any </a:t>
            </a:r>
            <a:r>
              <a:rPr lang="en-US" dirty="0"/>
              <a:t>scavenge blowers if manually operated, should be started. </a:t>
            </a:r>
          </a:p>
          <a:p>
            <a:r>
              <a:rPr lang="en-US" dirty="0" smtClean="0"/>
              <a:t>Manually </a:t>
            </a:r>
            <a:r>
              <a:rPr lang="en-US" dirty="0"/>
              <a:t>operate the cylinder lubricators. </a:t>
            </a:r>
          </a:p>
          <a:p>
            <a:r>
              <a:rPr lang="en-US" dirty="0" smtClean="0"/>
              <a:t>The </a:t>
            </a:r>
            <a:r>
              <a:rPr lang="en-US" dirty="0"/>
              <a:t>turning gear should be removed and the engine blown over on air before closing the indicator cocks. </a:t>
            </a:r>
          </a:p>
          <a:p>
            <a:r>
              <a:rPr lang="en-US" dirty="0" smtClean="0"/>
              <a:t>The </a:t>
            </a:r>
            <a:r>
              <a:rPr lang="en-US" dirty="0"/>
              <a:t>engine is now available for standby. </a:t>
            </a:r>
            <a:endParaRPr lang="en-GB" dirty="0"/>
          </a:p>
        </p:txBody>
      </p:sp>
      <p:sp>
        <p:nvSpPr>
          <p:cNvPr id="4" name="Title 2"/>
          <p:cNvSpPr>
            <a:spLocks noGrp="1"/>
          </p:cNvSpPr>
          <p:nvPr>
            <p:ph type="title"/>
          </p:nvPr>
        </p:nvSpPr>
        <p:spPr>
          <a:xfrm>
            <a:off x="0" y="404664"/>
            <a:ext cx="9036496" cy="914400"/>
          </a:xfrm>
        </p:spPr>
        <p:txBody>
          <a:bodyPr/>
          <a:lstStyle/>
          <a:p>
            <a:r>
              <a:rPr lang="en-US" sz="2800" b="1" dirty="0" smtClean="0"/>
              <a:t>6. Describe </a:t>
            </a:r>
            <a:r>
              <a:rPr lang="en-US" sz="2800" b="1" dirty="0"/>
              <a:t>how to prepare main engine from cold to ready to Standby, including any tests that requires being carried out. </a:t>
            </a:r>
            <a:endParaRPr lang="en-GB" sz="2800" dirty="0"/>
          </a:p>
        </p:txBody>
      </p:sp>
    </p:spTree>
    <p:extLst>
      <p:ext uri="{BB962C8B-B14F-4D97-AF65-F5344CB8AC3E}">
        <p14:creationId xmlns:p14="http://schemas.microsoft.com/office/powerpoint/2010/main" val="243693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0</TotalTime>
  <Words>897</Words>
  <Application>Microsoft Office PowerPoint</Application>
  <PresentationFormat>On-screen Show (4:3)</PresentationFormat>
  <Paragraphs>74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Palatino Linotype</vt:lpstr>
      <vt:lpstr>Wingdings</vt:lpstr>
      <vt:lpstr>Elemental</vt:lpstr>
      <vt:lpstr>1.As the engineer officer of the watch list eight reasons for calling the Chief Engineer Officer (8)</vt:lpstr>
      <vt:lpstr>2. Describe eight actions to be taken by the relieving Engineer Officer of the Watch before taking charge of the watch (8)</vt:lpstr>
      <vt:lpstr>3. State four engine room records that are kept and state why they are important (6)</vt:lpstr>
      <vt:lpstr> 4. State the checks to be made on the steering gear prior to leaving port. </vt:lpstr>
      <vt:lpstr>5. Give the correct procedure for starting an air compressor</vt:lpstr>
      <vt:lpstr>6. Describe how to prepare main engine from cold to ready to Standby, including any tests that requires being carried out. </vt:lpstr>
      <vt:lpstr>6. Describe how to prepare main engine from cold to ready to Standby, including any tests that requires being carried out.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Engineering Watchkeeping</dc:title>
  <dc:creator/>
  <cp:lastModifiedBy/>
  <cp:revision>17</cp:revision>
  <dcterms:created xsi:type="dcterms:W3CDTF">2015-09-10T11:18:15Z</dcterms:created>
  <dcterms:modified xsi:type="dcterms:W3CDTF">2016-02-23T21:40:52Z</dcterms:modified>
  <cp:contentStatus/>
</cp:coreProperties>
</file>