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jNiJfo1qnR6qCqUY/hzTlw==" hashData="dBPna1H1X6a6ya4ojgnaompB9qXyy8pMyo6W1m0gg9ZuEplLzBddn1jr/h3jgN9UeP9MwC/aPBNJmmi2M2HkU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10" y="3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58E4D-DF53-4129-8CC4-51BEFBFBF140}" type="datetimeFigureOut">
              <a:rPr lang="en-GB" smtClean="0"/>
              <a:t>12/03/2016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3E23F-5653-42F3-814D-D31DFC7C29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047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58E4D-DF53-4129-8CC4-51BEFBFBF140}" type="datetimeFigureOut">
              <a:rPr lang="en-GB" smtClean="0"/>
              <a:t>12/03/2016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3E23F-5653-42F3-814D-D31DFC7C29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243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58E4D-DF53-4129-8CC4-51BEFBFBF140}" type="datetimeFigureOut">
              <a:rPr lang="en-GB" smtClean="0"/>
              <a:t>12/03/2016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3E23F-5653-42F3-814D-D31DFC7C29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651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58E4D-DF53-4129-8CC4-51BEFBFBF140}" type="datetimeFigureOut">
              <a:rPr lang="en-GB" smtClean="0"/>
              <a:t>12/03/2016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3E23F-5653-42F3-814D-D31DFC7C29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751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58E4D-DF53-4129-8CC4-51BEFBFBF140}" type="datetimeFigureOut">
              <a:rPr lang="en-GB" smtClean="0"/>
              <a:t>12/03/2016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3E23F-5653-42F3-814D-D31DFC7C29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9953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58E4D-DF53-4129-8CC4-51BEFBFBF140}" type="datetimeFigureOut">
              <a:rPr lang="en-GB" smtClean="0"/>
              <a:t>12/03/2016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3E23F-5653-42F3-814D-D31DFC7C29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3783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58E4D-DF53-4129-8CC4-51BEFBFBF140}" type="datetimeFigureOut">
              <a:rPr lang="en-GB" smtClean="0"/>
              <a:t>12/03/2016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3E23F-5653-42F3-814D-D31DFC7C29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11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58E4D-DF53-4129-8CC4-51BEFBFBF140}" type="datetimeFigureOut">
              <a:rPr lang="en-GB" smtClean="0"/>
              <a:t>12/03/2016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3E23F-5653-42F3-814D-D31DFC7C29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450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58E4D-DF53-4129-8CC4-51BEFBFBF140}" type="datetimeFigureOut">
              <a:rPr lang="en-GB" smtClean="0"/>
              <a:t>12/03/2016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3E23F-5653-42F3-814D-D31DFC7C29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602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58E4D-DF53-4129-8CC4-51BEFBFBF140}" type="datetimeFigureOut">
              <a:rPr lang="en-GB" smtClean="0"/>
              <a:t>12/03/2016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3E23F-5653-42F3-814D-D31DFC7C29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925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58E4D-DF53-4129-8CC4-51BEFBFBF140}" type="datetimeFigureOut">
              <a:rPr lang="en-GB" smtClean="0"/>
              <a:t>12/03/2016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3E23F-5653-42F3-814D-D31DFC7C29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73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58E4D-DF53-4129-8CC4-51BEFBFBF140}" type="datetimeFigureOut">
              <a:rPr lang="en-GB" smtClean="0"/>
              <a:t>12/03/2016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3E23F-5653-42F3-814D-D31DFC7C29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738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936103"/>
          </a:xfrm>
        </p:spPr>
        <p:txBody>
          <a:bodyPr/>
          <a:lstStyle/>
          <a:p>
            <a:pPr algn="l"/>
            <a:r>
              <a:rPr lang="en-GB" dirty="0"/>
              <a:t>Loading Deck Cargo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83989" y="3645024"/>
            <a:ext cx="2468131" cy="792088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Any limits?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554090"/>
            <a:ext cx="3010908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53" y="1484784"/>
            <a:ext cx="3024336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924944"/>
            <a:ext cx="3168352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732" y="404665"/>
            <a:ext cx="2605716" cy="19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39" y="4869160"/>
            <a:ext cx="4190239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869160"/>
            <a:ext cx="3888432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5010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dirty="0"/>
              <a:t>Items to think about before saying “Yes, we can carry it.”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dirty="0"/>
              <a:t>Strength</a:t>
            </a:r>
          </a:p>
          <a:p>
            <a:r>
              <a:rPr lang="en-GB" sz="4400" dirty="0"/>
              <a:t>Stability</a:t>
            </a:r>
          </a:p>
          <a:p>
            <a:r>
              <a:rPr lang="en-GB" sz="4400" dirty="0"/>
              <a:t>Visibility</a:t>
            </a:r>
          </a:p>
          <a:p>
            <a:r>
              <a:rPr lang="en-GB" sz="4400" dirty="0"/>
              <a:t>Drainage</a:t>
            </a:r>
          </a:p>
          <a:p>
            <a:r>
              <a:rPr lang="en-GB" sz="4400" dirty="0"/>
              <a:t>Safe Access</a:t>
            </a:r>
          </a:p>
        </p:txBody>
      </p:sp>
    </p:spTree>
    <p:extLst>
      <p:ext uri="{BB962C8B-B14F-4D97-AF65-F5344CB8AC3E}">
        <p14:creationId xmlns:p14="http://schemas.microsoft.com/office/powerpoint/2010/main" val="2228430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>
                <a:solidFill>
                  <a:srgbClr val="FF0000"/>
                </a:solidFill>
              </a:rPr>
              <a:t>Strength </a:t>
            </a:r>
            <a:r>
              <a:rPr lang="en-GB" dirty="0"/>
              <a:t>–the deck or hatchcover needs to be strong enough to support the cargo.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1988841"/>
            <a:ext cx="4038600" cy="4608512"/>
          </a:xfrm>
        </p:spPr>
        <p:txBody>
          <a:bodyPr/>
          <a:lstStyle/>
          <a:p>
            <a:r>
              <a:rPr lang="en-GB" dirty="0"/>
              <a:t>Sailing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008" y="1916832"/>
            <a:ext cx="4042792" cy="4680520"/>
          </a:xfrm>
        </p:spPr>
        <p:txBody>
          <a:bodyPr/>
          <a:lstStyle/>
          <a:p>
            <a:r>
              <a:rPr lang="en-GB" dirty="0"/>
              <a:t>Arrival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827584" y="4221088"/>
            <a:ext cx="309634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835696" y="3140968"/>
            <a:ext cx="91440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6012160" y="3681028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>
            <a:off x="5076056" y="4221088"/>
            <a:ext cx="936104" cy="3743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012160" y="4595428"/>
            <a:ext cx="914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6926560" y="4262062"/>
            <a:ext cx="1173832" cy="3333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170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936103"/>
          </a:xfrm>
        </p:spPr>
        <p:txBody>
          <a:bodyPr/>
          <a:lstStyle/>
          <a:p>
            <a:pPr algn="l"/>
            <a:r>
              <a:rPr lang="en-GB" b="1" dirty="0">
                <a:solidFill>
                  <a:srgbClr val="FF0000"/>
                </a:solidFill>
              </a:rPr>
              <a:t>Stability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584" y="1484784"/>
            <a:ext cx="7992888" cy="4752528"/>
          </a:xfrm>
        </p:spPr>
        <p:txBody>
          <a:bodyPr/>
          <a:lstStyle/>
          <a:p>
            <a:pPr algn="l"/>
            <a:r>
              <a:rPr lang="en-GB" b="1" dirty="0">
                <a:solidFill>
                  <a:srgbClr val="00B050"/>
                </a:solidFill>
              </a:rPr>
              <a:t>Don’t forget that the weight you are planning to load will be at a very high KG (distance from the keel) so will bring the ship closer, quicker, to losing her GM (which quantifies her stability).</a:t>
            </a:r>
          </a:p>
          <a:p>
            <a:pPr algn="l"/>
            <a:endParaRPr lang="en-GB" b="1" dirty="0">
              <a:solidFill>
                <a:srgbClr val="00B050"/>
              </a:solidFill>
            </a:endParaRPr>
          </a:p>
          <a:p>
            <a:pPr algn="l"/>
            <a:r>
              <a:rPr lang="en-GB" b="1" dirty="0">
                <a:solidFill>
                  <a:srgbClr val="00B050"/>
                </a:solidFill>
              </a:rPr>
              <a:t>Imagine carrying a heavy weight on your shoulders, as opposed to around your waist.</a:t>
            </a:r>
          </a:p>
        </p:txBody>
      </p:sp>
    </p:spTree>
    <p:extLst>
      <p:ext uri="{BB962C8B-B14F-4D97-AF65-F5344CB8AC3E}">
        <p14:creationId xmlns:p14="http://schemas.microsoft.com/office/powerpoint/2010/main" val="472701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936103"/>
          </a:xfrm>
        </p:spPr>
        <p:txBody>
          <a:bodyPr/>
          <a:lstStyle/>
          <a:p>
            <a:pPr algn="l"/>
            <a:r>
              <a:rPr lang="en-GB" b="1" dirty="0">
                <a:solidFill>
                  <a:srgbClr val="FF0000"/>
                </a:solidFill>
              </a:rPr>
              <a:t>Visibility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1700808"/>
            <a:ext cx="7920880" cy="4680520"/>
          </a:xfrm>
        </p:spPr>
        <p:txBody>
          <a:bodyPr>
            <a:normAutofit/>
          </a:bodyPr>
          <a:lstStyle/>
          <a:p>
            <a:pPr algn="l"/>
            <a:r>
              <a:rPr lang="en-GB" b="1" dirty="0">
                <a:solidFill>
                  <a:srgbClr val="FF0000"/>
                </a:solidFill>
              </a:rPr>
              <a:t>Isn’t there something in the IRPCS that says something about keeping a lookout?</a:t>
            </a:r>
          </a:p>
          <a:p>
            <a:pPr algn="l"/>
            <a:r>
              <a:rPr lang="en-GB" dirty="0">
                <a:solidFill>
                  <a:srgbClr val="00B050"/>
                </a:solidFill>
              </a:rPr>
              <a:t>Rule 5 “</a:t>
            </a:r>
            <a:r>
              <a:rPr lang="en-GB" dirty="0">
                <a:solidFill>
                  <a:srgbClr val="0070C0"/>
                </a:solidFill>
              </a:rPr>
              <a:t>Every vessel shall at all times maintain a proper look-out by sight and hearing as well as by all available means appropriate in the prevailing circumstances and conditions so as to make a full appraisal of the situation and of the risk of collision</a:t>
            </a:r>
            <a:r>
              <a:rPr lang="en-GB" dirty="0">
                <a:solidFill>
                  <a:srgbClr val="00B050"/>
                </a:solidFill>
              </a:rPr>
              <a:t>.”</a:t>
            </a:r>
          </a:p>
          <a:p>
            <a:r>
              <a:rPr lang="en-GB" b="1" i="1" dirty="0">
                <a:solidFill>
                  <a:srgbClr val="FF0000"/>
                </a:solidFill>
              </a:rPr>
              <a:t>So cargo can’t get in the way then?</a:t>
            </a:r>
          </a:p>
          <a:p>
            <a:endParaRPr lang="en-GB" dirty="0">
              <a:solidFill>
                <a:srgbClr val="00B050"/>
              </a:solidFill>
            </a:endParaRPr>
          </a:p>
          <a:p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11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136" y="1196752"/>
            <a:ext cx="6043215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0984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936103"/>
          </a:xfrm>
        </p:spPr>
        <p:txBody>
          <a:bodyPr/>
          <a:lstStyle/>
          <a:p>
            <a:pPr algn="l"/>
            <a:r>
              <a:rPr lang="en-GB" b="1" dirty="0">
                <a:solidFill>
                  <a:srgbClr val="FF0000"/>
                </a:solidFill>
              </a:rPr>
              <a:t>Safe Access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412776"/>
            <a:ext cx="7992888" cy="4752528"/>
          </a:xfrm>
        </p:spPr>
        <p:txBody>
          <a:bodyPr/>
          <a:lstStyle/>
          <a:p>
            <a:pPr algn="l"/>
            <a:r>
              <a:rPr lang="en-GB" b="1" dirty="0">
                <a:solidFill>
                  <a:srgbClr val="FF0000"/>
                </a:solidFill>
              </a:rPr>
              <a:t>“provide safe access to all parts of the ship”</a:t>
            </a:r>
          </a:p>
          <a:p>
            <a:pPr algn="l"/>
            <a:r>
              <a:rPr lang="en-GB" dirty="0">
                <a:solidFill>
                  <a:schemeClr val="tx1"/>
                </a:solidFill>
              </a:rPr>
              <a:t>(Quote from Timber Deck Cargo </a:t>
            </a:r>
            <a:r>
              <a:rPr lang="en-GB" dirty="0" err="1">
                <a:solidFill>
                  <a:schemeClr val="tx1"/>
                </a:solidFill>
              </a:rPr>
              <a:t>Regs</a:t>
            </a:r>
            <a:r>
              <a:rPr lang="en-GB" dirty="0">
                <a:solidFill>
                  <a:schemeClr val="tx1"/>
                </a:solidFill>
              </a:rPr>
              <a:t>, also </a:t>
            </a:r>
            <a:r>
              <a:rPr lang="en-GB" dirty="0" err="1">
                <a:solidFill>
                  <a:schemeClr val="tx1"/>
                </a:solidFill>
              </a:rPr>
              <a:t>iacs</a:t>
            </a:r>
            <a:r>
              <a:rPr lang="en-GB" dirty="0">
                <a:solidFill>
                  <a:schemeClr val="tx1"/>
                </a:solidFill>
              </a:rPr>
              <a:t> recommendations for access to ship’s structure)</a:t>
            </a:r>
          </a:p>
          <a:p>
            <a:pPr algn="l"/>
            <a:endParaRPr lang="en-GB" dirty="0">
              <a:solidFill>
                <a:srgbClr val="FF0000"/>
              </a:solidFill>
            </a:endParaRPr>
          </a:p>
          <a:p>
            <a:pPr algn="l"/>
            <a:endParaRPr lang="en-GB" dirty="0">
              <a:solidFill>
                <a:srgbClr val="FF0000"/>
              </a:solidFill>
            </a:endParaRPr>
          </a:p>
          <a:p>
            <a:pPr algn="l"/>
            <a:r>
              <a:rPr lang="en-GB" dirty="0">
                <a:solidFill>
                  <a:srgbClr val="00B050"/>
                </a:solidFill>
              </a:rPr>
              <a:t>So the employer (</a:t>
            </a:r>
            <a:r>
              <a:rPr lang="en-GB" dirty="0" err="1">
                <a:solidFill>
                  <a:srgbClr val="00B050"/>
                </a:solidFill>
              </a:rPr>
              <a:t>ie</a:t>
            </a:r>
            <a:r>
              <a:rPr lang="en-GB" dirty="0">
                <a:solidFill>
                  <a:srgbClr val="00B050"/>
                </a:solidFill>
              </a:rPr>
              <a:t> Captain) has to ensure that all parts of the ship are accessible.</a:t>
            </a:r>
          </a:p>
        </p:txBody>
      </p:sp>
    </p:spTree>
    <p:extLst>
      <p:ext uri="{BB962C8B-B14F-4D97-AF65-F5344CB8AC3E}">
        <p14:creationId xmlns:p14="http://schemas.microsoft.com/office/powerpoint/2010/main" val="641421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936103"/>
          </a:xfrm>
        </p:spPr>
        <p:txBody>
          <a:bodyPr/>
          <a:lstStyle/>
          <a:p>
            <a:pPr algn="l"/>
            <a:r>
              <a:rPr lang="en-GB" b="1" dirty="0">
                <a:solidFill>
                  <a:srgbClr val="FF0000"/>
                </a:solidFill>
              </a:rPr>
              <a:t>Drainage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1340768"/>
            <a:ext cx="7704856" cy="4298032"/>
          </a:xfrm>
        </p:spPr>
        <p:txBody>
          <a:bodyPr/>
          <a:lstStyle/>
          <a:p>
            <a:pPr algn="l"/>
            <a:r>
              <a:rPr lang="en-GB" dirty="0">
                <a:solidFill>
                  <a:schemeClr val="tx1"/>
                </a:solidFill>
              </a:rPr>
              <a:t>Load Line Regulations state that there should be a provision for any water on deck to be easily let back over the side, hence effective camber, scuppers, freeing ports &amp;</a:t>
            </a:r>
            <a:r>
              <a:rPr lang="en-GB" dirty="0" err="1">
                <a:solidFill>
                  <a:schemeClr val="tx1"/>
                </a:solidFill>
              </a:rPr>
              <a:t>etc</a:t>
            </a:r>
            <a:r>
              <a:rPr lang="en-GB" dirty="0">
                <a:solidFill>
                  <a:schemeClr val="tx1"/>
                </a:solidFill>
              </a:rPr>
              <a:t> being incorporated into the ship’s structure.</a:t>
            </a:r>
          </a:p>
          <a:p>
            <a:pPr algn="l"/>
            <a:endParaRPr lang="en-GB" dirty="0"/>
          </a:p>
          <a:p>
            <a:r>
              <a:rPr lang="en-GB" b="1" dirty="0">
                <a:solidFill>
                  <a:srgbClr val="FF0000"/>
                </a:solidFill>
              </a:rPr>
              <a:t>Any Deck Cargo must not restrict this movement of water away from the deck.</a:t>
            </a:r>
          </a:p>
        </p:txBody>
      </p:sp>
    </p:spTree>
    <p:extLst>
      <p:ext uri="{BB962C8B-B14F-4D97-AF65-F5344CB8AC3E}">
        <p14:creationId xmlns:p14="http://schemas.microsoft.com/office/powerpoint/2010/main" val="2760648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281</Words>
  <Application>Microsoft Office PowerPoint</Application>
  <PresentationFormat>On-screen Show (4:3)</PresentationFormat>
  <Paragraphs>29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Loading Deck Cargo</vt:lpstr>
      <vt:lpstr>Items to think about before saying “Yes, we can carry it.”</vt:lpstr>
      <vt:lpstr>Strength –the deck or hatchcover needs to be strong enough to support the cargo.</vt:lpstr>
      <vt:lpstr>Stability</vt:lpstr>
      <vt:lpstr>Visibility</vt:lpstr>
      <vt:lpstr>PowerPoint Presentation</vt:lpstr>
      <vt:lpstr>Safe Access</vt:lpstr>
      <vt:lpstr>Drainage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Loading Deck Cargo</dc:title>
  <dc:creator/>
  <cp:lastModifiedBy/>
  <cp:revision>12</cp:revision>
  <dcterms:created xsi:type="dcterms:W3CDTF">2016-02-17T16:01:02Z</dcterms:created>
  <dcterms:modified xsi:type="dcterms:W3CDTF">2016-03-12T11:31:09Z</dcterms:modified>
</cp:coreProperties>
</file>