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80" r:id="rId11"/>
    <p:sldId id="281" r:id="rId12"/>
    <p:sldId id="282" r:id="rId13"/>
    <p:sldId id="266" r:id="rId14"/>
    <p:sldId id="267" r:id="rId15"/>
    <p:sldId id="268" r:id="rId16"/>
    <p:sldId id="270" r:id="rId17"/>
    <p:sldId id="271" r:id="rId18"/>
    <p:sldId id="273" r:id="rId19"/>
    <p:sldId id="274" r:id="rId20"/>
    <p:sldId id="275" r:id="rId21"/>
    <p:sldId id="276" r:id="rId22"/>
    <p:sldId id="277" r:id="rId23"/>
    <p:sldId id="283" r:id="rId24"/>
    <p:sldId id="284" r:id="rId25"/>
    <p:sldId id="278" r:id="rId26"/>
    <p:sldId id="279" r:id="rId2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modifyVerifier cryptProviderType="rsaAES" cryptAlgorithmClass="hash" cryptAlgorithmType="typeAny" cryptAlgorithmSid="14" spinCount="100000" saltData="kMhgTXLf2EYvbbmml/qAoA==" hashData="60yNMBq5q2KTJqtQWoi2nC73w5tT9/QXUX+YBWHv8W1M4mPm8IxXRoOoecLfEQ3RZA+Xk4xsCaW987HK2PQTF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10" y="3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C70ECEAF-3802-4B93-AC23-C66DE1BF201F}" type="slidenum">
              <a:rPr lang="en-GB" altLang="en-US"/>
              <a:pPr>
                <a:defRPr/>
              </a:pPr>
              <a:t>‹#›</a:t>
            </a:fld>
            <a:endParaRPr lang="en-GB" altLang="en-US"/>
          </a:p>
        </p:txBody>
      </p:sp>
    </p:spTree>
    <p:extLst>
      <p:ext uri="{BB962C8B-B14F-4D97-AF65-F5344CB8AC3E}">
        <p14:creationId xmlns:p14="http://schemas.microsoft.com/office/powerpoint/2010/main" val="2757465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F7C21176-A1D8-4AB0-9862-5B7528256D0C}" type="slidenum">
              <a:rPr lang="en-GB" altLang="en-US"/>
              <a:pPr>
                <a:defRPr/>
              </a:pPr>
              <a:t>‹#›</a:t>
            </a:fld>
            <a:endParaRPr lang="en-GB" altLang="en-US"/>
          </a:p>
        </p:txBody>
      </p:sp>
    </p:spTree>
    <p:extLst>
      <p:ext uri="{BB962C8B-B14F-4D97-AF65-F5344CB8AC3E}">
        <p14:creationId xmlns:p14="http://schemas.microsoft.com/office/powerpoint/2010/main" val="2807770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924FF2A6-7AC4-4A9F-B5C7-CFAF3E3369CD}" type="slidenum">
              <a:rPr lang="en-GB" altLang="en-US"/>
              <a:pPr>
                <a:defRPr/>
              </a:pPr>
              <a:t>‹#›</a:t>
            </a:fld>
            <a:endParaRPr lang="en-GB" altLang="en-US"/>
          </a:p>
        </p:txBody>
      </p:sp>
    </p:spTree>
    <p:extLst>
      <p:ext uri="{BB962C8B-B14F-4D97-AF65-F5344CB8AC3E}">
        <p14:creationId xmlns:p14="http://schemas.microsoft.com/office/powerpoint/2010/main" val="4204787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23F69427-D80A-4281-87B7-3906454C24B3}" type="slidenum">
              <a:rPr lang="en-GB" altLang="en-US"/>
              <a:pPr>
                <a:defRPr/>
              </a:pPr>
              <a:t>‹#›</a:t>
            </a:fld>
            <a:endParaRPr lang="en-GB" altLang="en-US"/>
          </a:p>
        </p:txBody>
      </p:sp>
    </p:spTree>
    <p:extLst>
      <p:ext uri="{BB962C8B-B14F-4D97-AF65-F5344CB8AC3E}">
        <p14:creationId xmlns:p14="http://schemas.microsoft.com/office/powerpoint/2010/main" val="106958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9" name="Rectangle 6"/>
          <p:cNvSpPr>
            <a:spLocks noGrp="1" noChangeArrowheads="1"/>
          </p:cNvSpPr>
          <p:nvPr>
            <p:ph type="sldNum" sz="quarter" idx="12"/>
          </p:nvPr>
        </p:nvSpPr>
        <p:spPr>
          <a:ln/>
        </p:spPr>
        <p:txBody>
          <a:bodyPr/>
          <a:lstStyle>
            <a:lvl1pPr>
              <a:defRPr/>
            </a:lvl1pPr>
          </a:lstStyle>
          <a:p>
            <a:pPr>
              <a:defRPr/>
            </a:pPr>
            <a:fld id="{F6691007-EA29-4A55-B5FD-EAA54C4622B5}" type="slidenum">
              <a:rPr lang="en-GB" altLang="en-US"/>
              <a:pPr>
                <a:defRPr/>
              </a:pPr>
              <a:t>‹#›</a:t>
            </a:fld>
            <a:endParaRPr lang="en-GB" altLang="en-US"/>
          </a:p>
        </p:txBody>
      </p:sp>
    </p:spTree>
    <p:extLst>
      <p:ext uri="{BB962C8B-B14F-4D97-AF65-F5344CB8AC3E}">
        <p14:creationId xmlns:p14="http://schemas.microsoft.com/office/powerpoint/2010/main" val="1708681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5" name="Rectangle 6"/>
          <p:cNvSpPr>
            <a:spLocks noGrp="1" noChangeArrowheads="1"/>
          </p:cNvSpPr>
          <p:nvPr>
            <p:ph type="sldNum" sz="quarter" idx="12"/>
          </p:nvPr>
        </p:nvSpPr>
        <p:spPr>
          <a:ln/>
        </p:spPr>
        <p:txBody>
          <a:bodyPr/>
          <a:lstStyle>
            <a:lvl1pPr>
              <a:defRPr/>
            </a:lvl1pPr>
          </a:lstStyle>
          <a:p>
            <a:pPr>
              <a:defRPr/>
            </a:pPr>
            <a:fld id="{54E581B3-38C1-4EAD-B9E5-69D7DC42E8A8}" type="slidenum">
              <a:rPr lang="en-GB" altLang="en-US"/>
              <a:pPr>
                <a:defRPr/>
              </a:pPr>
              <a:t>‹#›</a:t>
            </a:fld>
            <a:endParaRPr lang="en-GB" altLang="en-US"/>
          </a:p>
        </p:txBody>
      </p:sp>
    </p:spTree>
    <p:extLst>
      <p:ext uri="{BB962C8B-B14F-4D97-AF65-F5344CB8AC3E}">
        <p14:creationId xmlns:p14="http://schemas.microsoft.com/office/powerpoint/2010/main" val="3369758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4" name="Rectangle 6"/>
          <p:cNvSpPr>
            <a:spLocks noGrp="1" noChangeArrowheads="1"/>
          </p:cNvSpPr>
          <p:nvPr>
            <p:ph type="sldNum" sz="quarter" idx="12"/>
          </p:nvPr>
        </p:nvSpPr>
        <p:spPr>
          <a:ln/>
        </p:spPr>
        <p:txBody>
          <a:bodyPr/>
          <a:lstStyle>
            <a:lvl1pPr>
              <a:defRPr/>
            </a:lvl1pPr>
          </a:lstStyle>
          <a:p>
            <a:pPr>
              <a:defRPr/>
            </a:pPr>
            <a:fld id="{68F8092E-F467-49CB-982B-8B779DAF3CC2}" type="slidenum">
              <a:rPr lang="en-GB" altLang="en-US"/>
              <a:pPr>
                <a:defRPr/>
              </a:pPr>
              <a:t>‹#›</a:t>
            </a:fld>
            <a:endParaRPr lang="en-GB" altLang="en-US"/>
          </a:p>
        </p:txBody>
      </p:sp>
    </p:spTree>
    <p:extLst>
      <p:ext uri="{BB962C8B-B14F-4D97-AF65-F5344CB8AC3E}">
        <p14:creationId xmlns:p14="http://schemas.microsoft.com/office/powerpoint/2010/main" val="2646555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70FC5FFB-30E1-42B3-AC83-1AD09ED13E7E}" type="slidenum">
              <a:rPr lang="en-GB" altLang="en-US"/>
              <a:pPr>
                <a:defRPr/>
              </a:pPr>
              <a:t>‹#›</a:t>
            </a:fld>
            <a:endParaRPr lang="en-GB" altLang="en-US"/>
          </a:p>
        </p:txBody>
      </p:sp>
    </p:spTree>
    <p:extLst>
      <p:ext uri="{BB962C8B-B14F-4D97-AF65-F5344CB8AC3E}">
        <p14:creationId xmlns:p14="http://schemas.microsoft.com/office/powerpoint/2010/main" val="804902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CFB1167C-89C1-47DB-B4B7-9CBBDEA91A57}" type="slidenum">
              <a:rPr lang="en-GB" altLang="en-US"/>
              <a:pPr>
                <a:defRPr/>
              </a:pPr>
              <a:t>‹#›</a:t>
            </a:fld>
            <a:endParaRPr lang="en-GB" altLang="en-US"/>
          </a:p>
        </p:txBody>
      </p:sp>
    </p:spTree>
    <p:extLst>
      <p:ext uri="{BB962C8B-B14F-4D97-AF65-F5344CB8AC3E}">
        <p14:creationId xmlns:p14="http://schemas.microsoft.com/office/powerpoint/2010/main" val="684204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4212EBCD-3C47-4FD4-A6EB-3FB34AF1165F}" type="slidenum">
              <a:rPr lang="en-GB" altLang="en-US"/>
              <a:pPr>
                <a:defRPr/>
              </a:pPr>
              <a:t>‹#›</a:t>
            </a:fld>
            <a:endParaRPr lang="en-GB" altLang="en-US"/>
          </a:p>
        </p:txBody>
      </p:sp>
    </p:spTree>
    <p:extLst>
      <p:ext uri="{BB962C8B-B14F-4D97-AF65-F5344CB8AC3E}">
        <p14:creationId xmlns:p14="http://schemas.microsoft.com/office/powerpoint/2010/main" val="131795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D8D832B5-691E-4DC2-8BC9-05959EC3B709}" type="slidenum">
              <a:rPr lang="en-GB" altLang="en-US"/>
              <a:pPr>
                <a:defRPr/>
              </a:pPr>
              <a:t>‹#›</a:t>
            </a:fld>
            <a:endParaRPr lang="en-GB" altLang="en-US"/>
          </a:p>
        </p:txBody>
      </p:sp>
    </p:spTree>
    <p:extLst>
      <p:ext uri="{BB962C8B-B14F-4D97-AF65-F5344CB8AC3E}">
        <p14:creationId xmlns:p14="http://schemas.microsoft.com/office/powerpoint/2010/main" val="3145408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cs typeface="+mn-cs"/>
              </a:defRPr>
            </a:lvl1pPr>
          </a:lstStyle>
          <a:p>
            <a:pPr>
              <a:defRPr/>
            </a:pPr>
            <a:endParaRPr lang="en-GB"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cs typeface="+mn-cs"/>
              </a:defRPr>
            </a:lvl1pPr>
          </a:lstStyle>
          <a:p>
            <a:pPr>
              <a:defRPr/>
            </a:pPr>
            <a:endParaRPr lang="en-GB"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BC298E1A-C8BC-4CC6-BAEF-D15E0020F296}"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1" fontAlgn="base" hangingPunct="1">
        <a:spcBef>
          <a:spcPct val="0"/>
        </a:spcBef>
        <a:spcAft>
          <a:spcPct val="0"/>
        </a:spcAft>
        <a:defRPr sz="4400">
          <a:solidFill>
            <a:schemeClr val="tx2"/>
          </a:solidFill>
          <a:latin typeface="Times New Roman" charset="0"/>
        </a:defRPr>
      </a:lvl6pPr>
      <a:lvl7pPr marL="914400" algn="ctr" rtl="0" eaLnBrk="1" fontAlgn="base" hangingPunct="1">
        <a:spcBef>
          <a:spcPct val="0"/>
        </a:spcBef>
        <a:spcAft>
          <a:spcPct val="0"/>
        </a:spcAft>
        <a:defRPr sz="4400">
          <a:solidFill>
            <a:schemeClr val="tx2"/>
          </a:solidFill>
          <a:latin typeface="Times New Roman" charset="0"/>
        </a:defRPr>
      </a:lvl7pPr>
      <a:lvl8pPr marL="1371600" algn="ctr" rtl="0" eaLnBrk="1" fontAlgn="base" hangingPunct="1">
        <a:spcBef>
          <a:spcPct val="0"/>
        </a:spcBef>
        <a:spcAft>
          <a:spcPct val="0"/>
        </a:spcAft>
        <a:defRPr sz="4400">
          <a:solidFill>
            <a:schemeClr val="tx2"/>
          </a:solidFill>
          <a:latin typeface="Times New Roman" charset="0"/>
        </a:defRPr>
      </a:lvl8pPr>
      <a:lvl9pPr marL="1828800" algn="ctr" rtl="0" eaLnBrk="1" fontAlgn="base" hangingPunct="1">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476250"/>
            <a:ext cx="7772400" cy="720725"/>
          </a:xfrm>
        </p:spPr>
        <p:txBody>
          <a:bodyPr/>
          <a:lstStyle/>
          <a:p>
            <a:pPr algn="l" eaLnBrk="1" hangingPunct="1"/>
            <a:r>
              <a:rPr lang="en-GB" altLang="en-US"/>
              <a:t>Containers</a:t>
            </a:r>
          </a:p>
        </p:txBody>
      </p:sp>
      <p:sp>
        <p:nvSpPr>
          <p:cNvPr id="2051" name="Subtitle 2"/>
          <p:cNvSpPr>
            <a:spLocks noGrp="1"/>
          </p:cNvSpPr>
          <p:nvPr>
            <p:ph type="subTitle" idx="1"/>
          </p:nvPr>
        </p:nvSpPr>
        <p:spPr>
          <a:xfrm>
            <a:off x="539750" y="1412875"/>
            <a:ext cx="8135938" cy="4679950"/>
          </a:xfrm>
        </p:spPr>
        <p:txBody>
          <a:bodyPr/>
          <a:lstStyle/>
          <a:p>
            <a:pPr algn="l" eaLnBrk="1" hangingPunct="1"/>
            <a:r>
              <a:rPr lang="en-GB" altLang="en-US"/>
              <a:t>History:</a:t>
            </a:r>
          </a:p>
          <a:p>
            <a:pPr algn="l" eaLnBrk="1" hangingPunct="1"/>
            <a:r>
              <a:rPr lang="en-GB" altLang="en-US"/>
              <a:t>A USA businessman, Mr Maclcom McClean, looked for a way to reduce costs and speed-up the movement of cargo along the East Coast of the USA. He had the idea of putting everything in big boxes; which cut down on the individual handling of each item (also reduced pilferage –stevedore theft)..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85800" y="476250"/>
            <a:ext cx="7772400" cy="720725"/>
          </a:xfrm>
        </p:spPr>
        <p:txBody>
          <a:bodyPr/>
          <a:lstStyle/>
          <a:p>
            <a:pPr algn="l" eaLnBrk="1" hangingPunct="1"/>
            <a:r>
              <a:rPr lang="en-GB" altLang="en-US"/>
              <a:t>Containers</a:t>
            </a:r>
          </a:p>
        </p:txBody>
      </p:sp>
      <p:sp>
        <p:nvSpPr>
          <p:cNvPr id="3075" name="Subtitle 2"/>
          <p:cNvSpPr>
            <a:spLocks noGrp="1"/>
          </p:cNvSpPr>
          <p:nvPr>
            <p:ph type="subTitle" idx="1"/>
          </p:nvPr>
        </p:nvSpPr>
        <p:spPr>
          <a:xfrm>
            <a:off x="827088" y="1412875"/>
            <a:ext cx="7848600" cy="4895850"/>
          </a:xfrm>
        </p:spPr>
        <p:txBody>
          <a:bodyPr/>
          <a:lstStyle/>
          <a:p>
            <a:pPr algn="l" eaLnBrk="1" hangingPunct="1"/>
            <a:r>
              <a:rPr lang="en-GB" altLang="en-US"/>
              <a:t>History:</a:t>
            </a:r>
          </a:p>
          <a:p>
            <a:pPr algn="l" eaLnBrk="1" hangingPunct="1"/>
            <a:r>
              <a:rPr lang="en-GB" altLang="en-US"/>
              <a:t>Initially, all the shippers supplied their own boxes, so Mr Hotpoint would make a box to take 50 washers, Mr Dyson’s box would fit 200 vacuum cleaners. All different shapes &amp; sizes, which was difficult to stow on the ships &amp; wasted space. The idea then went to the standard size box which we have today.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685800" y="476250"/>
            <a:ext cx="7772400" cy="720725"/>
          </a:xfrm>
        </p:spPr>
        <p:txBody>
          <a:bodyPr/>
          <a:lstStyle/>
          <a:p>
            <a:pPr algn="l" eaLnBrk="1" hangingPunct="1"/>
            <a:r>
              <a:rPr lang="en-GB" altLang="en-US"/>
              <a:t>Containers</a:t>
            </a:r>
          </a:p>
        </p:txBody>
      </p:sp>
      <p:sp>
        <p:nvSpPr>
          <p:cNvPr id="4099" name="Subtitle 2"/>
          <p:cNvSpPr>
            <a:spLocks noGrp="1"/>
          </p:cNvSpPr>
          <p:nvPr>
            <p:ph type="subTitle" idx="1"/>
          </p:nvPr>
        </p:nvSpPr>
        <p:spPr>
          <a:xfrm>
            <a:off x="539750" y="1412875"/>
            <a:ext cx="7993063" cy="4679950"/>
          </a:xfrm>
        </p:spPr>
        <p:txBody>
          <a:bodyPr/>
          <a:lstStyle/>
          <a:p>
            <a:pPr algn="l" eaLnBrk="1" hangingPunct="1"/>
            <a:r>
              <a:rPr lang="en-GB" altLang="en-US"/>
              <a:t>History:</a:t>
            </a:r>
          </a:p>
          <a:p>
            <a:pPr algn="l" eaLnBrk="1" hangingPunct="1"/>
            <a:r>
              <a:rPr lang="en-GB" altLang="en-US"/>
              <a:t>Being an US invention it was decided that a good size would be:</a:t>
            </a:r>
          </a:p>
          <a:p>
            <a:pPr eaLnBrk="1" hangingPunct="1"/>
            <a:r>
              <a:rPr lang="en-GB" altLang="en-US" b="1">
                <a:solidFill>
                  <a:srgbClr val="FF0000"/>
                </a:solidFill>
              </a:rPr>
              <a:t>20feet long x 8feet wide x 8feet6 high</a:t>
            </a:r>
          </a:p>
          <a:p>
            <a:pPr eaLnBrk="1" hangingPunct="1"/>
            <a:r>
              <a:rPr lang="en-GB" altLang="en-US" b="1">
                <a:solidFill>
                  <a:srgbClr val="FF0000"/>
                </a:solidFill>
              </a:rPr>
              <a:t>with a maximum gross weight of 25mt</a:t>
            </a:r>
            <a:endParaRPr lang="en-GB" altLang="en-US"/>
          </a:p>
          <a:p>
            <a:pPr algn="l" eaLnBrk="1" hangingPunct="1"/>
            <a:r>
              <a:rPr lang="en-GB" altLang="en-US"/>
              <a:t>They eventually accepted bigger boxes for bigger volume cargoes:</a:t>
            </a:r>
          </a:p>
          <a:p>
            <a:pPr eaLnBrk="1" hangingPunct="1"/>
            <a:r>
              <a:rPr lang="en-GB" altLang="en-US" b="1">
                <a:solidFill>
                  <a:srgbClr val="FF0000"/>
                </a:solidFill>
              </a:rPr>
              <a:t>the 40ft long box with a max weight of 35mt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3" name="Subtitle 2"/>
          <p:cNvSpPr>
            <a:spLocks noGrp="1"/>
          </p:cNvSpPr>
          <p:nvPr>
            <p:ph type="subTitle" idx="1"/>
          </p:nvPr>
        </p:nvSpPr>
        <p:spPr>
          <a:xfrm>
            <a:off x="755650" y="1341438"/>
            <a:ext cx="7488238" cy="4657725"/>
          </a:xfrm>
        </p:spPr>
        <p:txBody>
          <a:bodyPr/>
          <a:lstStyle/>
          <a:p>
            <a:pPr algn="l" eaLnBrk="1" hangingPunct="1">
              <a:defRPr/>
            </a:pPr>
            <a:r>
              <a:rPr lang="en-GB" dirty="0"/>
              <a:t>Why these dimensions?</a:t>
            </a:r>
          </a:p>
          <a:p>
            <a:pPr marL="514350" indent="-514350" algn="l" eaLnBrk="1" hangingPunct="1">
              <a:buFont typeface="Wingdings" panose="05000000000000000000" pitchFamily="2" charset="2"/>
              <a:buChar char="v"/>
              <a:defRPr/>
            </a:pPr>
            <a:r>
              <a:rPr lang="en-GB" dirty="0"/>
              <a:t>To fit on trucks &amp; railways</a:t>
            </a:r>
          </a:p>
          <a:p>
            <a:pPr marL="514350" indent="-514350" algn="l" eaLnBrk="1" hangingPunct="1">
              <a:buFont typeface="Wingdings" panose="05000000000000000000" pitchFamily="2" charset="2"/>
              <a:buChar char="v"/>
              <a:defRPr/>
            </a:pPr>
            <a:r>
              <a:rPr lang="en-GB" dirty="0"/>
              <a:t>To fit under road bridges &amp; tunnels</a:t>
            </a:r>
          </a:p>
          <a:p>
            <a:pPr marL="514350" indent="-514350" algn="l" eaLnBrk="1" hangingPunct="1">
              <a:buFont typeface="Wingdings" panose="05000000000000000000" pitchFamily="2" charset="2"/>
              <a:buChar char="v"/>
              <a:defRPr/>
            </a:pPr>
            <a:r>
              <a:rPr lang="en-GB" dirty="0"/>
              <a:t>To stay within maximum road &amp; rail weights.</a:t>
            </a:r>
          </a:p>
          <a:p>
            <a:pPr algn="l" eaLnBrk="1" hangingPunct="1">
              <a:defRPr/>
            </a:pPr>
            <a:endParaRPr lang="en-GB" dirty="0"/>
          </a:p>
          <a:p>
            <a:pPr algn="l" eaLnBrk="1" hangingPunct="1">
              <a:defRPr/>
            </a:pPr>
            <a:r>
              <a:rPr lang="en-GB" b="1" dirty="0">
                <a:solidFill>
                  <a:srgbClr val="7030A0"/>
                </a:solidFill>
              </a:rPr>
              <a:t>Notice anything?</a:t>
            </a:r>
          </a:p>
          <a:p>
            <a:pPr algn="l" eaLnBrk="1" hangingPunct="1">
              <a:defRPr/>
            </a:pPr>
            <a:r>
              <a:rPr lang="en-GB" b="1" dirty="0">
                <a:solidFill>
                  <a:srgbClr val="7030A0"/>
                </a:solidFill>
              </a:rPr>
              <a:t>			 </a:t>
            </a:r>
            <a:r>
              <a:rPr lang="en-GB" b="1" dirty="0">
                <a:solidFill>
                  <a:srgbClr val="FF0000"/>
                </a:solidFill>
              </a:rPr>
              <a:t>No input from the ships!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6147" name="Subtitle 2"/>
          <p:cNvSpPr>
            <a:spLocks noGrp="1"/>
          </p:cNvSpPr>
          <p:nvPr>
            <p:ph type="subTitle" idx="1"/>
          </p:nvPr>
        </p:nvSpPr>
        <p:spPr>
          <a:xfrm>
            <a:off x="539750" y="1341438"/>
            <a:ext cx="7920038" cy="4657725"/>
          </a:xfrm>
        </p:spPr>
        <p:txBody>
          <a:bodyPr/>
          <a:lstStyle/>
          <a:p>
            <a:pPr algn="l" eaLnBrk="1" hangingPunct="1"/>
            <a:r>
              <a:rPr lang="en-GB" altLang="en-US"/>
              <a:t>The Ships then had to adapt to a different way of carrying cargo, move away from the labour intensive old fashioned method where small pieces of cargo was hand-stowed, or maybe with a forklift, into position, to the new idea of a bigger box being dropped </a:t>
            </a:r>
            <a:r>
              <a:rPr lang="en-GB" altLang="en-US" b="1">
                <a:solidFill>
                  <a:srgbClr val="0070C0"/>
                </a:solidFill>
              </a:rPr>
              <a:t>(Sorry! we don’t do this with cargo, we lower it gently!) </a:t>
            </a:r>
            <a:r>
              <a:rPr lang="en-GB" altLang="en-US"/>
              <a:t>into its stowage position by a crane.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7171" name="Subtitle 2"/>
          <p:cNvSpPr>
            <a:spLocks noGrp="1"/>
          </p:cNvSpPr>
          <p:nvPr>
            <p:ph type="subTitle" idx="1"/>
          </p:nvPr>
        </p:nvSpPr>
        <p:spPr>
          <a:xfrm>
            <a:off x="322263" y="1484313"/>
            <a:ext cx="8064500" cy="5040312"/>
          </a:xfrm>
        </p:spPr>
        <p:txBody>
          <a:bodyPr/>
          <a:lstStyle/>
          <a:p>
            <a:pPr algn="l" eaLnBrk="1" hangingPunct="1"/>
            <a:r>
              <a:rPr lang="en-GB" altLang="en-US"/>
              <a:t>Gone then was the conventional “General Cargo” design, to be replaced by a construction designed purely for containers: </a:t>
            </a:r>
          </a:p>
        </p:txBody>
      </p:sp>
      <p:pic>
        <p:nvPicPr>
          <p:cNvPr id="717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3141663"/>
            <a:ext cx="2881313" cy="309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3357563"/>
            <a:ext cx="3671888" cy="3024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8195" name="Subtitle 2"/>
          <p:cNvSpPr>
            <a:spLocks noGrp="1"/>
          </p:cNvSpPr>
          <p:nvPr>
            <p:ph type="subTitle" idx="1"/>
          </p:nvPr>
        </p:nvSpPr>
        <p:spPr>
          <a:xfrm>
            <a:off x="322263" y="1484313"/>
            <a:ext cx="8064500" cy="5040312"/>
          </a:xfrm>
        </p:spPr>
        <p:txBody>
          <a:bodyPr/>
          <a:lstStyle/>
          <a:p>
            <a:pPr algn="l" eaLnBrk="1" hangingPunct="1"/>
            <a:r>
              <a:rPr lang="en-GB" altLang="en-US"/>
              <a:t>So now shipbuilders had to adjusted their designs to holds being multiples of 8feet wide &amp; multiples of 20feet long, with extra strengthening under the corners of the boxes to support the weight of the box.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9219" name="Subtitle 2"/>
          <p:cNvSpPr>
            <a:spLocks noGrp="1"/>
          </p:cNvSpPr>
          <p:nvPr>
            <p:ph type="subTitle" idx="1"/>
          </p:nvPr>
        </p:nvSpPr>
        <p:spPr>
          <a:xfrm>
            <a:off x="322263" y="1484313"/>
            <a:ext cx="8642350" cy="5040312"/>
          </a:xfrm>
        </p:spPr>
        <p:txBody>
          <a:bodyPr/>
          <a:lstStyle/>
          <a:p>
            <a:pPr algn="l" eaLnBrk="1" hangingPunct="1"/>
            <a:r>
              <a:rPr lang="en-GB" altLang="en-US"/>
              <a:t>A “standard” 20footer.</a:t>
            </a: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552700"/>
            <a:ext cx="3457575" cy="2389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H="1">
            <a:off x="3203575" y="3213100"/>
            <a:ext cx="2232025" cy="6477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222" name="TextBox 7"/>
          <p:cNvSpPr txBox="1">
            <a:spLocks noChangeArrowheads="1"/>
          </p:cNvSpPr>
          <p:nvPr/>
        </p:nvSpPr>
        <p:spPr bwMode="auto">
          <a:xfrm>
            <a:off x="5435600" y="2924175"/>
            <a:ext cx="3708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a:t>Double door at one end,</a:t>
            </a:r>
          </a:p>
          <a:p>
            <a:pPr eaLnBrk="1" hangingPunct="1">
              <a:spcBef>
                <a:spcPct val="0"/>
              </a:spcBef>
              <a:buFontTx/>
              <a:buNone/>
            </a:pPr>
            <a:r>
              <a:rPr lang="en-GB" altLang="en-US" sz="2400"/>
              <a:t>Secure-able &amp; weathertight </a:t>
            </a:r>
          </a:p>
        </p:txBody>
      </p:sp>
      <p:cxnSp>
        <p:nvCxnSpPr>
          <p:cNvPr id="10" name="Straight Arrow Connector 9"/>
          <p:cNvCxnSpPr/>
          <p:nvPr/>
        </p:nvCxnSpPr>
        <p:spPr>
          <a:xfrm flipH="1" flipV="1">
            <a:off x="3348038" y="4437063"/>
            <a:ext cx="1871662" cy="14446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224" name="TextBox 10"/>
          <p:cNvSpPr txBox="1">
            <a:spLocks noChangeArrowheads="1"/>
          </p:cNvSpPr>
          <p:nvPr/>
        </p:nvSpPr>
        <p:spPr bwMode="auto">
          <a:xfrm>
            <a:off x="5219700" y="4292600"/>
            <a:ext cx="37449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a:t>Feet at each corner –the only</a:t>
            </a:r>
          </a:p>
          <a:p>
            <a:pPr eaLnBrk="1" hangingPunct="1">
              <a:spcBef>
                <a:spcPct val="0"/>
              </a:spcBef>
              <a:buFontTx/>
              <a:buNone/>
            </a:pPr>
            <a:r>
              <a:rPr lang="en-GB" altLang="en-US" sz="2400"/>
              <a:t>Points that touch the floor so</a:t>
            </a:r>
          </a:p>
          <a:p>
            <a:pPr eaLnBrk="1" hangingPunct="1">
              <a:spcBef>
                <a:spcPct val="0"/>
              </a:spcBef>
              <a:buFontTx/>
              <a:buNone/>
            </a:pPr>
            <a:r>
              <a:rPr lang="en-GB" altLang="en-US" sz="2400"/>
              <a:t>takes all the weight.</a:t>
            </a:r>
          </a:p>
        </p:txBody>
      </p:sp>
      <p:cxnSp>
        <p:nvCxnSpPr>
          <p:cNvPr id="13" name="Straight Arrow Connector 12"/>
          <p:cNvCxnSpPr/>
          <p:nvPr/>
        </p:nvCxnSpPr>
        <p:spPr>
          <a:xfrm flipH="1">
            <a:off x="3348038" y="2552700"/>
            <a:ext cx="1871662" cy="660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226" name="TextBox 13"/>
          <p:cNvSpPr txBox="1">
            <a:spLocks noChangeArrowheads="1"/>
          </p:cNvSpPr>
          <p:nvPr/>
        </p:nvSpPr>
        <p:spPr bwMode="auto">
          <a:xfrm>
            <a:off x="5219700" y="2420938"/>
            <a:ext cx="3168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a:t>Identification number</a:t>
            </a:r>
          </a:p>
        </p:txBody>
      </p:sp>
      <p:cxnSp>
        <p:nvCxnSpPr>
          <p:cNvPr id="16" name="Straight Arrow Connector 15"/>
          <p:cNvCxnSpPr/>
          <p:nvPr/>
        </p:nvCxnSpPr>
        <p:spPr>
          <a:xfrm flipV="1">
            <a:off x="684213" y="4437063"/>
            <a:ext cx="358775" cy="93662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228" name="TextBox 20"/>
          <p:cNvSpPr txBox="1">
            <a:spLocks noChangeArrowheads="1"/>
          </p:cNvSpPr>
          <p:nvPr/>
        </p:nvSpPr>
        <p:spPr bwMode="auto">
          <a:xfrm>
            <a:off x="539750" y="5300663"/>
            <a:ext cx="14398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a:t>Option to move</a:t>
            </a:r>
          </a:p>
          <a:p>
            <a:pPr eaLnBrk="1" hangingPunct="1">
              <a:spcBef>
                <a:spcPct val="0"/>
              </a:spcBef>
              <a:buFontTx/>
              <a:buNone/>
            </a:pPr>
            <a:r>
              <a:rPr lang="en-GB" altLang="en-US" sz="2400"/>
              <a:t>by forklift</a:t>
            </a:r>
          </a:p>
        </p:txBody>
      </p:sp>
      <p:cxnSp>
        <p:nvCxnSpPr>
          <p:cNvPr id="23" name="Straight Arrow Connector 22"/>
          <p:cNvCxnSpPr/>
          <p:nvPr/>
        </p:nvCxnSpPr>
        <p:spPr>
          <a:xfrm flipH="1" flipV="1">
            <a:off x="2555875" y="4724400"/>
            <a:ext cx="360363" cy="11763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230" name="TextBox 23"/>
          <p:cNvSpPr txBox="1">
            <a:spLocks noChangeArrowheads="1"/>
          </p:cNvSpPr>
          <p:nvPr/>
        </p:nvSpPr>
        <p:spPr bwMode="auto">
          <a:xfrm>
            <a:off x="2771775" y="5732463"/>
            <a:ext cx="36496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a:t>Design at all eight corners</a:t>
            </a:r>
          </a:p>
          <a:p>
            <a:pPr eaLnBrk="1" hangingPunct="1">
              <a:spcBef>
                <a:spcPct val="0"/>
              </a:spcBef>
              <a:buFontTx/>
              <a:buNone/>
            </a:pPr>
            <a:r>
              <a:rPr lang="en-GB" altLang="en-US" sz="2400"/>
              <a:t>to allow lifting and securing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10243" name="Subtitle 2"/>
          <p:cNvSpPr>
            <a:spLocks noGrp="1"/>
          </p:cNvSpPr>
          <p:nvPr>
            <p:ph type="subTitle" idx="1"/>
          </p:nvPr>
        </p:nvSpPr>
        <p:spPr>
          <a:xfrm>
            <a:off x="295275" y="1268413"/>
            <a:ext cx="8064500" cy="5040312"/>
          </a:xfrm>
        </p:spPr>
        <p:txBody>
          <a:bodyPr/>
          <a:lstStyle/>
          <a:p>
            <a:pPr algn="l" eaLnBrk="1" hangingPunct="1"/>
            <a:r>
              <a:rPr lang="en-GB" altLang="en-US"/>
              <a:t>This is the construction at all eight corners:</a:t>
            </a:r>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349500"/>
            <a:ext cx="4824413" cy="2519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3284538"/>
            <a:ext cx="2952750" cy="260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468313" y="260350"/>
            <a:ext cx="8280400" cy="720725"/>
          </a:xfrm>
        </p:spPr>
        <p:txBody>
          <a:bodyPr/>
          <a:lstStyle/>
          <a:p>
            <a:pPr algn="l"/>
            <a:r>
              <a:rPr lang="en-GB" altLang="en-US" sz="3200"/>
              <a:t>So what cargoes can be carried by container?</a:t>
            </a:r>
          </a:p>
        </p:txBody>
      </p:sp>
      <p:sp>
        <p:nvSpPr>
          <p:cNvPr id="11267" name="Subtitle 2"/>
          <p:cNvSpPr>
            <a:spLocks noGrp="1"/>
          </p:cNvSpPr>
          <p:nvPr>
            <p:ph type="subTitle" idx="1"/>
          </p:nvPr>
        </p:nvSpPr>
        <p:spPr>
          <a:xfrm>
            <a:off x="269875" y="1268413"/>
            <a:ext cx="8353425" cy="5376862"/>
          </a:xfrm>
        </p:spPr>
        <p:txBody>
          <a:bodyPr/>
          <a:lstStyle/>
          <a:p>
            <a:pPr algn="l"/>
            <a:r>
              <a:rPr lang="en-GB" altLang="en-US">
                <a:solidFill>
                  <a:srgbClr val="FF0000"/>
                </a:solidFill>
              </a:rPr>
              <a:t>Just about any type, Carrying anything:</a:t>
            </a:r>
          </a:p>
        </p:txBody>
      </p:sp>
      <p:pic>
        <p:nvPicPr>
          <p:cNvPr id="112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895475"/>
            <a:ext cx="245745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 y="3468688"/>
            <a:ext cx="215900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2863" y="1860550"/>
            <a:ext cx="3097212"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0" y="4679950"/>
            <a:ext cx="2143125"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4797425"/>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63813" y="3468688"/>
            <a:ext cx="2384425" cy="151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67300" y="3522663"/>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5"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4300" y="5084763"/>
            <a:ext cx="2781300" cy="164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6"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00788" y="5037138"/>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7"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40425" y="190500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468313" y="115888"/>
            <a:ext cx="8280400" cy="1584325"/>
          </a:xfrm>
        </p:spPr>
        <p:txBody>
          <a:bodyPr/>
          <a:lstStyle/>
          <a:p>
            <a:pPr algn="l"/>
            <a:r>
              <a:rPr lang="en-GB" altLang="en-US"/>
              <a:t>Anything?</a:t>
            </a:r>
            <a:br>
              <a:rPr lang="en-GB" altLang="en-US"/>
            </a:br>
            <a:r>
              <a:rPr lang="en-GB" altLang="en-US"/>
              <a:t>What about frozen cargoes?</a:t>
            </a:r>
          </a:p>
        </p:txBody>
      </p:sp>
      <p:sp>
        <p:nvSpPr>
          <p:cNvPr id="12291" name="Subtitle 2"/>
          <p:cNvSpPr>
            <a:spLocks noGrp="1"/>
          </p:cNvSpPr>
          <p:nvPr>
            <p:ph type="subTitle" idx="1"/>
          </p:nvPr>
        </p:nvSpPr>
        <p:spPr>
          <a:xfrm>
            <a:off x="250825" y="1700213"/>
            <a:ext cx="8713788" cy="4968875"/>
          </a:xfrm>
        </p:spPr>
        <p:txBody>
          <a:bodyPr/>
          <a:lstStyle/>
          <a:p>
            <a:pPr algn="just"/>
            <a:r>
              <a:rPr lang="en-GB" altLang="en-US">
                <a:solidFill>
                  <a:srgbClr val="7030A0"/>
                </a:solidFill>
              </a:rPr>
              <a:t>An insulated container would keep the cargo frozen, but originally these boxes were fitted with diesel generators, which powered the box’s own refrigeration plant. This has developed into electrically run machines, the boxes still having their own refrigeration plant, but run on electricity, being plugged into the ship’s supply. Care should be taken to ensure temperatures are checked on loading &amp; daily afterwards. To maintain volume, the box is sometimes extended by 5ft.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468313" y="404813"/>
            <a:ext cx="8280400" cy="1584325"/>
          </a:xfrm>
        </p:spPr>
        <p:txBody>
          <a:bodyPr/>
          <a:lstStyle/>
          <a:p>
            <a:pPr algn="l"/>
            <a:r>
              <a:rPr lang="en-GB" altLang="en-US"/>
              <a:t>Anything?</a:t>
            </a:r>
            <a:br>
              <a:rPr lang="en-GB" altLang="en-US"/>
            </a:br>
            <a:r>
              <a:rPr lang="en-GB" altLang="en-US"/>
              <a:t>What about oversize cargoes?</a:t>
            </a:r>
          </a:p>
        </p:txBody>
      </p:sp>
      <p:sp>
        <p:nvSpPr>
          <p:cNvPr id="13315" name="Subtitle 2"/>
          <p:cNvSpPr>
            <a:spLocks noGrp="1"/>
          </p:cNvSpPr>
          <p:nvPr>
            <p:ph type="subTitle" idx="1"/>
          </p:nvPr>
        </p:nvSpPr>
        <p:spPr>
          <a:xfrm>
            <a:off x="395288" y="1989138"/>
            <a:ext cx="8280400" cy="4464050"/>
          </a:xfrm>
        </p:spPr>
        <p:txBody>
          <a:bodyPr/>
          <a:lstStyle/>
          <a:p>
            <a:pPr algn="just"/>
            <a:r>
              <a:rPr lang="en-GB" altLang="en-US">
                <a:solidFill>
                  <a:srgbClr val="7030A0"/>
                </a:solidFill>
              </a:rPr>
              <a:t>These cargoes are loaded on “flats” &amp; are usually loaded as top-stow, but middle picture shows can be overstowed.</a:t>
            </a:r>
          </a:p>
          <a:p>
            <a:pPr algn="just"/>
            <a:endParaRPr lang="en-GB" altLang="en-US">
              <a:solidFill>
                <a:srgbClr val="7030A0"/>
              </a:solidFill>
            </a:endParaRPr>
          </a:p>
        </p:txBody>
      </p:sp>
      <p:pic>
        <p:nvPicPr>
          <p:cNvPr id="133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3644900"/>
            <a:ext cx="3095625" cy="273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3644900"/>
            <a:ext cx="2408237" cy="273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2175" y="3644900"/>
            <a:ext cx="2776538" cy="273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14339" name="Subtitle 2"/>
          <p:cNvSpPr>
            <a:spLocks noGrp="1"/>
          </p:cNvSpPr>
          <p:nvPr>
            <p:ph type="subTitle" idx="1"/>
          </p:nvPr>
        </p:nvSpPr>
        <p:spPr>
          <a:xfrm>
            <a:off x="322263" y="1052513"/>
            <a:ext cx="8064500" cy="5472112"/>
          </a:xfrm>
        </p:spPr>
        <p:txBody>
          <a:bodyPr/>
          <a:lstStyle/>
          <a:p>
            <a:pPr algn="l" eaLnBrk="1" hangingPunct="1"/>
            <a:r>
              <a:rPr lang="en-GB" altLang="en-US"/>
              <a:t>Now let’s introduce Mr Twistlock, he invented a system that could secure containers together, and to the ship, truck or rail-wagon:</a:t>
            </a:r>
          </a:p>
          <a:p>
            <a:pPr algn="l" eaLnBrk="1" hangingPunct="1"/>
            <a:r>
              <a:rPr lang="en-GB" altLang="en-US"/>
              <a:t>The idea being that an oblong cone fit through the elongated hole &amp; was then twisted through 90° so it couldn’t be extracted.</a:t>
            </a:r>
          </a:p>
          <a:p>
            <a:pPr algn="l" eaLnBrk="1" hangingPunct="1"/>
            <a:endParaRPr lang="en-GB" altLang="en-US"/>
          </a:p>
          <a:p>
            <a:pPr algn="l" eaLnBrk="1" hangingPunct="1"/>
            <a:endParaRPr lang="en-GB" altLang="en-US"/>
          </a:p>
          <a:p>
            <a:pPr algn="l" eaLnBrk="1" hangingPunct="1"/>
            <a:endParaRPr lang="en-GB" altLang="en-US"/>
          </a:p>
          <a:p>
            <a:pPr algn="l" eaLnBrk="1" hangingPunct="1"/>
            <a:r>
              <a:rPr lang="en-GB" altLang="en-US"/>
              <a:t>	Open					Locked</a:t>
            </a: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4221163"/>
            <a:ext cx="2305050" cy="187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4149725"/>
            <a:ext cx="1944688" cy="172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15363" name="Subtitle 2"/>
          <p:cNvSpPr>
            <a:spLocks noGrp="1"/>
          </p:cNvSpPr>
          <p:nvPr>
            <p:ph type="subTitle" idx="1"/>
          </p:nvPr>
        </p:nvSpPr>
        <p:spPr>
          <a:xfrm>
            <a:off x="322263" y="1052513"/>
            <a:ext cx="8064500" cy="5472112"/>
          </a:xfrm>
        </p:spPr>
        <p:txBody>
          <a:bodyPr/>
          <a:lstStyle/>
          <a:p>
            <a:pPr algn="l" eaLnBrk="1" hangingPunct="1"/>
            <a:r>
              <a:rPr lang="en-GB" altLang="en-US"/>
              <a:t>These have now been developed further to include automatic locking &amp; release systems, doing away with the manual securing.</a:t>
            </a: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2943225"/>
            <a:ext cx="5040313" cy="3294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16387" name="Subtitle 2"/>
          <p:cNvSpPr>
            <a:spLocks noGrp="1"/>
          </p:cNvSpPr>
          <p:nvPr>
            <p:ph type="subTitle" idx="1"/>
          </p:nvPr>
        </p:nvSpPr>
        <p:spPr>
          <a:xfrm>
            <a:off x="322263" y="981075"/>
            <a:ext cx="8162925" cy="5543550"/>
          </a:xfrm>
        </p:spPr>
        <p:txBody>
          <a:bodyPr/>
          <a:lstStyle/>
          <a:p>
            <a:pPr algn="l" eaLnBrk="1" hangingPunct="1"/>
            <a:r>
              <a:rPr lang="en-GB" altLang="en-US"/>
              <a:t>So, would these “twistlocks” be sufficient to secure a hold cargo?</a:t>
            </a:r>
          </a:p>
          <a:p>
            <a:pPr algn="l" eaLnBrk="1" hangingPunct="1"/>
            <a:r>
              <a:rPr lang="en-GB" altLang="en-US"/>
              <a:t>Probably not even required, as the holds are multiples of 8feet wide, so can’t move!</a:t>
            </a:r>
          </a:p>
          <a:p>
            <a:pPr algn="l" eaLnBrk="1" hangingPunct="1"/>
            <a:r>
              <a:rPr lang="en-GB" altLang="en-US"/>
              <a:t>Plus the shipbuilders usually</a:t>
            </a:r>
          </a:p>
          <a:p>
            <a:pPr algn="l" eaLnBrk="1" hangingPunct="1"/>
            <a:r>
              <a:rPr lang="en-GB" altLang="en-US"/>
              <a:t>introduce “cell guides” as</a:t>
            </a:r>
          </a:p>
          <a:p>
            <a:pPr algn="l" eaLnBrk="1" hangingPunct="1"/>
            <a:r>
              <a:rPr lang="en-GB" altLang="en-US"/>
              <a:t>positioning aids.</a:t>
            </a:r>
          </a:p>
          <a:p>
            <a:pPr algn="l" eaLnBrk="1" hangingPunct="1"/>
            <a:r>
              <a:rPr lang="en-GB" altLang="en-US"/>
              <a:t>Holding in place by double</a:t>
            </a:r>
          </a:p>
          <a:p>
            <a:pPr algn="l" eaLnBrk="1" hangingPunct="1"/>
            <a:r>
              <a:rPr lang="en-GB" altLang="en-US"/>
              <a:t>ended cones would be sufficient.</a:t>
            </a: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963" y="5013325"/>
            <a:ext cx="2689225" cy="1655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3141663"/>
            <a:ext cx="2689225" cy="172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17411" name="Subtitle 2"/>
          <p:cNvSpPr>
            <a:spLocks noGrp="1"/>
          </p:cNvSpPr>
          <p:nvPr>
            <p:ph type="subTitle" idx="1"/>
          </p:nvPr>
        </p:nvSpPr>
        <p:spPr>
          <a:xfrm>
            <a:off x="322263" y="2420938"/>
            <a:ext cx="8064500" cy="4103687"/>
          </a:xfrm>
        </p:spPr>
        <p:txBody>
          <a:bodyPr/>
          <a:lstStyle/>
          <a:p>
            <a:pPr algn="l" eaLnBrk="1" hangingPunct="1"/>
            <a:r>
              <a:rPr lang="en-GB" altLang="en-US"/>
              <a:t>So, would these “twistlocks” be sufficient to secure a deck cargo?</a:t>
            </a:r>
          </a:p>
          <a:p>
            <a:pPr algn="l" eaLnBrk="1" hangingPunct="1"/>
            <a:endParaRPr lang="en-GB" altLang="en-US"/>
          </a:p>
          <a:p>
            <a:pPr algn="l" eaLnBrk="1" hangingPunct="1"/>
            <a:r>
              <a:rPr lang="en-GB" altLang="en-US"/>
              <a:t>Probably, but . . . </a:t>
            </a:r>
          </a:p>
          <a:p>
            <a:pPr algn="l" eaLnBrk="1" hangingPunct="1"/>
            <a:r>
              <a:rPr lang="en-GB" altLang="en-US"/>
              <a:t>			always better to be safe!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18435" name="Subtitle 2"/>
          <p:cNvSpPr>
            <a:spLocks noGrp="1"/>
          </p:cNvSpPr>
          <p:nvPr>
            <p:ph type="subTitle" idx="1"/>
          </p:nvPr>
        </p:nvSpPr>
        <p:spPr>
          <a:xfrm>
            <a:off x="322263" y="1196975"/>
            <a:ext cx="8713787" cy="5327650"/>
          </a:xfrm>
        </p:spPr>
        <p:txBody>
          <a:bodyPr/>
          <a:lstStyle/>
          <a:p>
            <a:pPr algn="l" eaLnBrk="1" hangingPunct="1"/>
            <a:r>
              <a:rPr lang="en-GB" altLang="en-US"/>
              <a:t>Insurers have suggested that extra lashings are put on deck cargoes:</a:t>
            </a:r>
          </a:p>
          <a:p>
            <a:pPr algn="l" eaLnBrk="1" hangingPunct="1"/>
            <a:r>
              <a:rPr lang="en-GB" altLang="en-US"/>
              <a:t>				These are steel bars of</a:t>
            </a:r>
          </a:p>
          <a:p>
            <a:pPr algn="l" eaLnBrk="1" hangingPunct="1"/>
            <a:r>
              <a:rPr lang="en-GB" altLang="en-US"/>
              <a:t>				the correct length that are</a:t>
            </a:r>
          </a:p>
          <a:p>
            <a:pPr algn="l" eaLnBrk="1" hangingPunct="1"/>
            <a:r>
              <a:rPr lang="en-GB" altLang="en-US"/>
              <a:t>				fitted as shown.</a:t>
            </a:r>
          </a:p>
          <a:p>
            <a:pPr algn="l" eaLnBrk="1" hangingPunct="1"/>
            <a:r>
              <a:rPr lang="en-GB" altLang="en-US"/>
              <a:t>				The amount of lashing 				will vary from ship to ship, the</a:t>
            </a:r>
          </a:p>
          <a:p>
            <a:pPr algn="l" eaLnBrk="1" hangingPunct="1"/>
            <a:r>
              <a:rPr lang="en-GB" altLang="en-US"/>
              <a:t>				requirements would be in the</a:t>
            </a:r>
          </a:p>
          <a:p>
            <a:pPr algn="l" eaLnBrk="1" hangingPunct="1"/>
            <a:r>
              <a:rPr lang="en-GB" altLang="en-US"/>
              <a:t>				</a:t>
            </a:r>
            <a:r>
              <a:rPr lang="en-GB" altLang="en-US" b="1">
                <a:solidFill>
                  <a:srgbClr val="FF0000"/>
                </a:solidFill>
              </a:rPr>
              <a:t>“Cargo Securing Manual”</a:t>
            </a:r>
            <a:endParaRPr lang="en-GB" altLang="en-US"/>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335213"/>
            <a:ext cx="3600450" cy="372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19459" name="Subtitle 2"/>
          <p:cNvSpPr>
            <a:spLocks noGrp="1"/>
          </p:cNvSpPr>
          <p:nvPr>
            <p:ph type="subTitle" idx="1"/>
          </p:nvPr>
        </p:nvSpPr>
        <p:spPr>
          <a:xfrm>
            <a:off x="322263" y="1268413"/>
            <a:ext cx="8426450" cy="5256212"/>
          </a:xfrm>
        </p:spPr>
        <p:txBody>
          <a:bodyPr/>
          <a:lstStyle/>
          <a:p>
            <a:pPr algn="l" eaLnBrk="1" hangingPunct="1"/>
            <a:r>
              <a:rPr lang="en-GB" altLang="en-US"/>
              <a:t>So how big can these container ships be?</a:t>
            </a:r>
          </a:p>
          <a:p>
            <a:pPr algn="l" eaLnBrk="1" hangingPunct="1"/>
            <a:r>
              <a:rPr lang="en-GB" altLang="en-US"/>
              <a:t>Mr McClean thought his barge of 200 was big, now we are looking at ships carrying 20,000+ TEUs.</a:t>
            </a:r>
          </a:p>
          <a:p>
            <a:pPr algn="l" eaLnBrk="1" hangingPunct="1"/>
            <a:endParaRPr lang="en-GB" altLang="en-US"/>
          </a:p>
          <a:p>
            <a:pPr algn="l" eaLnBrk="1" hangingPunct="1"/>
            <a:r>
              <a:rPr lang="en-GB" altLang="en-US" b="1">
                <a:solidFill>
                  <a:srgbClr val="FF0000"/>
                </a:solidFill>
              </a:rPr>
              <a:t>TEU</a:t>
            </a:r>
            <a:r>
              <a:rPr lang="en-GB" altLang="en-US">
                <a:solidFill>
                  <a:srgbClr val="FF0000"/>
                </a:solidFill>
              </a:rPr>
              <a:t>? </a:t>
            </a:r>
            <a:r>
              <a:rPr lang="en-GB" altLang="en-US"/>
              <a:t>It varies, some say </a:t>
            </a:r>
            <a:r>
              <a:rPr lang="en-GB" altLang="en-US" b="1">
                <a:solidFill>
                  <a:srgbClr val="FF0000"/>
                </a:solidFill>
              </a:rPr>
              <a:t>T</a:t>
            </a:r>
            <a:r>
              <a:rPr lang="en-GB" altLang="en-US">
                <a:solidFill>
                  <a:srgbClr val="FF0000"/>
                </a:solidFill>
              </a:rPr>
              <a:t>otally </a:t>
            </a:r>
            <a:r>
              <a:rPr lang="en-GB" altLang="en-US" b="1">
                <a:solidFill>
                  <a:srgbClr val="FF0000"/>
                </a:solidFill>
              </a:rPr>
              <a:t>E</a:t>
            </a:r>
            <a:r>
              <a:rPr lang="en-GB" altLang="en-US">
                <a:solidFill>
                  <a:srgbClr val="FF0000"/>
                </a:solidFill>
              </a:rPr>
              <a:t>nclosed </a:t>
            </a:r>
            <a:r>
              <a:rPr lang="en-GB" altLang="en-US" b="1">
                <a:solidFill>
                  <a:srgbClr val="FF0000"/>
                </a:solidFill>
              </a:rPr>
              <a:t>U</a:t>
            </a:r>
            <a:r>
              <a:rPr lang="en-GB" altLang="en-US">
                <a:solidFill>
                  <a:srgbClr val="FF0000"/>
                </a:solidFill>
              </a:rPr>
              <a:t>nit, </a:t>
            </a:r>
            <a:r>
              <a:rPr lang="en-GB" altLang="en-US"/>
              <a:t>others</a:t>
            </a:r>
            <a:r>
              <a:rPr lang="en-GB" altLang="en-US">
                <a:solidFill>
                  <a:srgbClr val="FF0000"/>
                </a:solidFill>
              </a:rPr>
              <a:t> </a:t>
            </a:r>
            <a:r>
              <a:rPr lang="en-GB" altLang="en-US" b="1">
                <a:solidFill>
                  <a:srgbClr val="FF0000"/>
                </a:solidFill>
              </a:rPr>
              <a:t>T</a:t>
            </a:r>
            <a:r>
              <a:rPr lang="en-GB" altLang="en-US">
                <a:solidFill>
                  <a:srgbClr val="FF0000"/>
                </a:solidFill>
              </a:rPr>
              <a:t>wentyfoot </a:t>
            </a:r>
            <a:r>
              <a:rPr lang="en-GB" altLang="en-US" b="1">
                <a:solidFill>
                  <a:srgbClr val="FF0000"/>
                </a:solidFill>
              </a:rPr>
              <a:t>E</a:t>
            </a:r>
            <a:r>
              <a:rPr lang="en-GB" altLang="en-US">
                <a:solidFill>
                  <a:srgbClr val="FF0000"/>
                </a:solidFill>
              </a:rPr>
              <a:t>quivalent </a:t>
            </a:r>
            <a:r>
              <a:rPr lang="en-GB" altLang="en-US" b="1">
                <a:solidFill>
                  <a:srgbClr val="FF0000"/>
                </a:solidFill>
              </a:rPr>
              <a:t>U</a:t>
            </a:r>
            <a:r>
              <a:rPr lang="en-GB" altLang="en-US">
                <a:solidFill>
                  <a:srgbClr val="FF0000"/>
                </a:solidFill>
              </a:rPr>
              <a:t>nit, </a:t>
            </a:r>
            <a:r>
              <a:rPr lang="en-GB" altLang="en-US"/>
              <a:t>so we also get the</a:t>
            </a:r>
            <a:r>
              <a:rPr lang="en-GB" altLang="en-US">
                <a:solidFill>
                  <a:srgbClr val="FF0000"/>
                </a:solidFill>
              </a:rPr>
              <a:t> </a:t>
            </a:r>
            <a:r>
              <a:rPr lang="en-GB" altLang="en-US" b="1">
                <a:solidFill>
                  <a:srgbClr val="FF0000"/>
                </a:solidFill>
              </a:rPr>
              <a:t>FEU</a:t>
            </a:r>
            <a:r>
              <a:rPr lang="en-GB" altLang="en-US">
                <a:solidFill>
                  <a:srgbClr val="FF0000"/>
                </a:solidFill>
              </a:rPr>
              <a:t>, </a:t>
            </a:r>
            <a:r>
              <a:rPr lang="en-GB" altLang="en-US" b="1">
                <a:solidFill>
                  <a:srgbClr val="FF0000"/>
                </a:solidFill>
              </a:rPr>
              <a:t>F</a:t>
            </a:r>
            <a:r>
              <a:rPr lang="en-GB" altLang="en-US">
                <a:solidFill>
                  <a:srgbClr val="FF0000"/>
                </a:solidFill>
              </a:rPr>
              <a:t>ortyfoot </a:t>
            </a:r>
            <a:r>
              <a:rPr lang="en-GB" altLang="en-US" b="1">
                <a:solidFill>
                  <a:srgbClr val="FF0000"/>
                </a:solidFill>
              </a:rPr>
              <a:t>E</a:t>
            </a:r>
            <a:r>
              <a:rPr lang="en-GB" altLang="en-US">
                <a:solidFill>
                  <a:srgbClr val="FF0000"/>
                </a:solidFill>
              </a:rPr>
              <a:t>quivalent </a:t>
            </a:r>
            <a:r>
              <a:rPr lang="en-GB" altLang="en-US" b="1">
                <a:solidFill>
                  <a:srgbClr val="FF0000"/>
                </a:solidFill>
              </a:rPr>
              <a:t>U</a:t>
            </a:r>
            <a:r>
              <a:rPr lang="en-GB" altLang="en-US">
                <a:solidFill>
                  <a:srgbClr val="FF0000"/>
                </a:solidFill>
              </a:rPr>
              <a:t>nit.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20483" name="Subtitle 2"/>
          <p:cNvSpPr>
            <a:spLocks noGrp="1"/>
          </p:cNvSpPr>
          <p:nvPr>
            <p:ph type="subTitle" idx="1"/>
          </p:nvPr>
        </p:nvSpPr>
        <p:spPr>
          <a:xfrm>
            <a:off x="322263" y="1052513"/>
            <a:ext cx="8642350" cy="5472112"/>
          </a:xfrm>
        </p:spPr>
        <p:txBody>
          <a:bodyPr/>
          <a:lstStyle/>
          <a:p>
            <a:pPr algn="l" eaLnBrk="1" hangingPunct="1"/>
            <a:r>
              <a:rPr lang="en-GB" altLang="en-US" sz="2800"/>
              <a:t>If we have 20000teus on a ship won’t our cargo plan look a bit complicated? Yes &amp; to make it simpler, every position on a ship can be identified by a 6 figure code:</a:t>
            </a:r>
          </a:p>
          <a:p>
            <a:pPr algn="l" eaLnBrk="1" hangingPunct="1"/>
            <a:r>
              <a:rPr lang="en-GB" altLang="en-US" sz="2800">
                <a:solidFill>
                  <a:srgbClr val="FF0000"/>
                </a:solidFill>
              </a:rPr>
              <a:t>The 1</a:t>
            </a:r>
            <a:r>
              <a:rPr lang="en-GB" altLang="en-US" sz="2800" baseline="30000">
                <a:solidFill>
                  <a:srgbClr val="FF0000"/>
                </a:solidFill>
              </a:rPr>
              <a:t>st</a:t>
            </a:r>
            <a:r>
              <a:rPr lang="en-GB" altLang="en-US" sz="2800">
                <a:solidFill>
                  <a:srgbClr val="FF0000"/>
                </a:solidFill>
              </a:rPr>
              <a:t> two referring to the position longitudinally, the 2</a:t>
            </a:r>
            <a:r>
              <a:rPr lang="en-GB" altLang="en-US" sz="2800" baseline="30000">
                <a:solidFill>
                  <a:srgbClr val="FF0000"/>
                </a:solidFill>
              </a:rPr>
              <a:t>nd</a:t>
            </a:r>
            <a:r>
              <a:rPr lang="en-GB" altLang="en-US" sz="2800">
                <a:solidFill>
                  <a:srgbClr val="FF0000"/>
                </a:solidFill>
              </a:rPr>
              <a:t> two referring to the thwartship position, &amp; the final two referring to the height.</a:t>
            </a:r>
          </a:p>
          <a:p>
            <a:pPr algn="l" eaLnBrk="1" hangingPunct="1"/>
            <a:r>
              <a:rPr lang="en-GB" altLang="en-US" sz="2800"/>
              <a:t>So the cargo plan can be reduced to a computer generated list.</a:t>
            </a:r>
          </a:p>
          <a:p>
            <a:pPr algn="l" eaLnBrk="1" hangingPunct="1"/>
            <a:r>
              <a:rPr lang="en-GB" altLang="en-US" sz="2800"/>
              <a:t>Have a look at: </a:t>
            </a:r>
            <a:r>
              <a:rPr lang="en-GB" altLang="en-US" sz="2800">
                <a:solidFill>
                  <a:srgbClr val="0070C0"/>
                </a:solidFill>
              </a:rPr>
              <a:t>http://www.containerhandbuch.de/chb_e/stra/index.html?/chb_e/stra/stra_01_03_03.html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21507" name="Subtitle 2"/>
          <p:cNvSpPr>
            <a:spLocks noGrp="1"/>
          </p:cNvSpPr>
          <p:nvPr>
            <p:ph type="subTitle" idx="1"/>
          </p:nvPr>
        </p:nvSpPr>
        <p:spPr>
          <a:xfrm>
            <a:off x="322263" y="1268413"/>
            <a:ext cx="8642350" cy="5256212"/>
          </a:xfrm>
        </p:spPr>
        <p:txBody>
          <a:bodyPr/>
          <a:lstStyle/>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r>
              <a:rPr lang="en-GB" altLang="en-US" sz="2400"/>
              <a:t>1</a:t>
            </a:r>
            <a:r>
              <a:rPr lang="en-GB" altLang="en-US" sz="2400" baseline="30000"/>
              <a:t>st</a:t>
            </a:r>
            <a:r>
              <a:rPr lang="en-GB" altLang="en-US" sz="2400"/>
              <a:t> two numbers: </a:t>
            </a:r>
            <a:r>
              <a:rPr lang="en-GB" altLang="en-US" sz="2400" b="1">
                <a:solidFill>
                  <a:srgbClr val="FF0000"/>
                </a:solidFill>
              </a:rPr>
              <a:t>Bay </a:t>
            </a:r>
            <a:r>
              <a:rPr lang="en-GB" altLang="en-US" sz="2400"/>
              <a:t>number counting from forward, numbered with odd numbers for 20’teus, so going 01, 03, 05, 07 &amp;etc.</a:t>
            </a:r>
          </a:p>
          <a:p>
            <a:pPr algn="l" eaLnBrk="1" hangingPunct="1"/>
            <a:r>
              <a:rPr lang="en-GB" altLang="en-US" sz="2400"/>
              <a:t>2</a:t>
            </a:r>
            <a:r>
              <a:rPr lang="en-GB" altLang="en-US" sz="2400" baseline="30000"/>
              <a:t>nd</a:t>
            </a:r>
            <a:r>
              <a:rPr lang="en-GB" altLang="en-US" sz="2400"/>
              <a:t> two numbers: </a:t>
            </a:r>
            <a:r>
              <a:rPr lang="en-GB" altLang="en-US" sz="2400" b="1">
                <a:solidFill>
                  <a:srgbClr val="FF0000"/>
                </a:solidFill>
              </a:rPr>
              <a:t>Row</a:t>
            </a:r>
            <a:r>
              <a:rPr lang="en-GB" altLang="en-US" sz="2400"/>
              <a:t> number counting from the centreline, odd to starboard, even to port.</a:t>
            </a:r>
          </a:p>
          <a:p>
            <a:pPr algn="l" eaLnBrk="1" hangingPunct="1"/>
            <a:r>
              <a:rPr lang="en-GB" altLang="en-US" sz="2400"/>
              <a:t>3</a:t>
            </a:r>
            <a:r>
              <a:rPr lang="en-GB" altLang="en-US" sz="2400" baseline="30000"/>
              <a:t>rd</a:t>
            </a:r>
            <a:r>
              <a:rPr lang="en-GB" altLang="en-US" sz="2400"/>
              <a:t> two numbers: </a:t>
            </a:r>
            <a:r>
              <a:rPr lang="en-GB" altLang="en-US" sz="2400" b="1">
                <a:solidFill>
                  <a:srgbClr val="FF0000"/>
                </a:solidFill>
              </a:rPr>
              <a:t>Tier</a:t>
            </a:r>
            <a:r>
              <a:rPr lang="en-GB" altLang="en-US" sz="2400"/>
              <a:t> number counting from the tank top with even numbers, so the bottom one is 02, &amp; above the main deck starting at 80, so 82 would be on the hatchcover. </a:t>
            </a:r>
          </a:p>
          <a:p>
            <a:pPr algn="l" eaLnBrk="1" hangingPunct="1"/>
            <a:endParaRPr lang="en-GB" altLang="en-US"/>
          </a:p>
          <a:p>
            <a:pPr algn="l" eaLnBrk="1" hangingPunct="1"/>
            <a:endParaRPr lang="en-GB" altLang="en-US"/>
          </a:p>
          <a:p>
            <a:pPr algn="l" eaLnBrk="1" hangingPunct="1"/>
            <a:endParaRPr lang="en-GB" altLang="en-US"/>
          </a:p>
          <a:p>
            <a:pPr algn="l" eaLnBrk="1" hangingPunct="1"/>
            <a:endParaRPr lang="en-GB" altLang="en-US"/>
          </a:p>
          <a:p>
            <a:pPr algn="l" eaLnBrk="1" hangingPunct="1"/>
            <a:endParaRPr lang="en-GB" altLang="en-US"/>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341438"/>
            <a:ext cx="5975350" cy="2592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ctrTitle"/>
          </p:nvPr>
        </p:nvSpPr>
        <p:spPr>
          <a:xfrm>
            <a:off x="395288" y="115888"/>
            <a:ext cx="8353425" cy="647700"/>
          </a:xfrm>
        </p:spPr>
        <p:txBody>
          <a:bodyPr/>
          <a:lstStyle/>
          <a:p>
            <a:pPr algn="l" eaLnBrk="1" hangingPunct="1"/>
            <a:r>
              <a:rPr lang="en-GB" altLang="en-US"/>
              <a:t>Containers</a:t>
            </a:r>
          </a:p>
        </p:txBody>
      </p:sp>
      <p:sp>
        <p:nvSpPr>
          <p:cNvPr id="22531" name="Subtitle 2"/>
          <p:cNvSpPr>
            <a:spLocks noGrp="1"/>
          </p:cNvSpPr>
          <p:nvPr>
            <p:ph type="subTitle" idx="1"/>
          </p:nvPr>
        </p:nvSpPr>
        <p:spPr>
          <a:xfrm>
            <a:off x="179388" y="1052513"/>
            <a:ext cx="8856662" cy="5472112"/>
          </a:xfrm>
        </p:spPr>
        <p:txBody>
          <a:bodyPr/>
          <a:lstStyle/>
          <a:p>
            <a:pPr algn="l" eaLnBrk="1" hangingPunct="1"/>
            <a:r>
              <a:rPr lang="en-GB" altLang="en-US" sz="2000"/>
              <a:t>Why are bays in odd numbers? </a:t>
            </a:r>
            <a:r>
              <a:rPr lang="en-GB" altLang="en-US" sz="2000">
                <a:solidFill>
                  <a:srgbClr val="FF0000"/>
                </a:solidFill>
              </a:rPr>
              <a:t>Over two 20’s you can put a 40’, so a 40’ over bay 01 &amp; 03 would be described as “02”.</a:t>
            </a:r>
          </a:p>
          <a:p>
            <a:pPr algn="l" eaLnBrk="1" hangingPunct="1"/>
            <a:r>
              <a:rPr lang="en-GB" altLang="en-US" sz="2000"/>
              <a:t>Why do heights go up in twos? </a:t>
            </a:r>
            <a:r>
              <a:rPr lang="en-GB" altLang="en-US" sz="2000">
                <a:solidFill>
                  <a:srgbClr val="FF0000"/>
                </a:solidFill>
              </a:rPr>
              <a:t>Half height teus are moderately popular for heavy cargoes (eg steel), so two half-heights on the tank top would be 01 &amp; 02, with the next full height one being 04.</a:t>
            </a:r>
          </a:p>
          <a:p>
            <a:pPr algn="l" eaLnBrk="1" hangingPunct="1"/>
            <a:r>
              <a:rPr lang="en-GB" altLang="en-US" sz="2000"/>
              <a:t>Why do deck cargoes start at 80? </a:t>
            </a:r>
            <a:r>
              <a:rPr lang="en-GB" altLang="en-US" sz="2000">
                <a:solidFill>
                  <a:srgbClr val="FF0000"/>
                </a:solidFill>
              </a:rPr>
              <a:t>Because the Yanks chose a big two-figure number.</a:t>
            </a:r>
          </a:p>
          <a:p>
            <a:pPr algn="l" eaLnBrk="1" hangingPunct="1"/>
            <a:r>
              <a:rPr lang="en-GB" altLang="en-US" sz="2000"/>
              <a:t>So if my TEU is in position 011792 I should be worried? </a:t>
            </a:r>
            <a:r>
              <a:rPr lang="en-GB" altLang="en-US" sz="2000">
                <a:solidFill>
                  <a:srgbClr val="FF0000"/>
                </a:solidFill>
              </a:rPr>
              <a:t>Yes, it is on the front row, right out on the starboard side, six tiers above the hatchcovers.</a:t>
            </a:r>
          </a:p>
          <a:p>
            <a:pPr algn="l" eaLnBrk="1" hangingPunct="1"/>
            <a:r>
              <a:rPr lang="en-GB" altLang="en-US" sz="2000"/>
              <a:t>So if my container was in position 130104? </a:t>
            </a:r>
            <a:r>
              <a:rPr lang="en-GB" altLang="en-US" sz="2000">
                <a:solidFill>
                  <a:srgbClr val="FF0000"/>
                </a:solidFill>
              </a:rPr>
              <a:t>Relax, it is seven bays from forward, next to the centreline on the starboard side, below deck, 2</a:t>
            </a:r>
            <a:r>
              <a:rPr lang="en-GB" altLang="en-US" sz="2000" baseline="30000">
                <a:solidFill>
                  <a:srgbClr val="FF0000"/>
                </a:solidFill>
              </a:rPr>
              <a:t>nd</a:t>
            </a:r>
            <a:r>
              <a:rPr lang="en-GB" altLang="en-US" sz="2000">
                <a:solidFill>
                  <a:srgbClr val="FF0000"/>
                </a:solidFill>
              </a:rPr>
              <a:t> from the tanktop.</a:t>
            </a:r>
          </a:p>
          <a:p>
            <a:pPr algn="l" eaLnBrk="1" hangingPunct="1"/>
            <a:r>
              <a:rPr lang="en-GB" altLang="en-US" sz="2000"/>
              <a:t>&amp; if my FEU was in 070182? </a:t>
            </a:r>
            <a:r>
              <a:rPr lang="en-GB" altLang="en-US" sz="2000">
                <a:solidFill>
                  <a:srgbClr val="FF0000"/>
                </a:solidFill>
              </a:rPr>
              <a:t>Somebody has screwed-up, the 1</a:t>
            </a:r>
            <a:r>
              <a:rPr lang="en-GB" altLang="en-US" sz="2000" baseline="30000">
                <a:solidFill>
                  <a:srgbClr val="FF0000"/>
                </a:solidFill>
              </a:rPr>
              <a:t>st</a:t>
            </a:r>
            <a:r>
              <a:rPr lang="en-GB" altLang="en-US" sz="2000">
                <a:solidFill>
                  <a:srgbClr val="FF0000"/>
                </a:solidFill>
              </a:rPr>
              <a:t> two numbers for a 40’er should be even.</a:t>
            </a:r>
          </a:p>
          <a:p>
            <a:pPr algn="l" eaLnBrk="1" hangingPunct="1"/>
            <a:r>
              <a:rPr lang="en-GB" altLang="en-US" sz="2000"/>
              <a:t>So how high can these numbers go? </a:t>
            </a:r>
            <a:r>
              <a:rPr lang="en-GB" altLang="en-US" sz="2000">
                <a:solidFill>
                  <a:srgbClr val="FF0000"/>
                </a:solidFill>
              </a:rPr>
              <a:t>Totally dependant on the size of your ship, the longer, wider &amp; higher she is, the higher the numbers will go.</a:t>
            </a:r>
          </a:p>
          <a:p>
            <a:pPr algn="l" eaLnBrk="1" hangingPunct="1"/>
            <a:r>
              <a:rPr lang="en-GB" altLang="en-US" sz="2000"/>
              <a:t>How do cranedrivers know where these positions are? </a:t>
            </a:r>
            <a:r>
              <a:rPr lang="en-GB" altLang="en-US" sz="2000">
                <a:solidFill>
                  <a:srgbClr val="FF0000"/>
                </a:solidFill>
              </a:rPr>
              <a:t>They are usually painted on the ship. </a:t>
            </a:r>
            <a:endParaRPr lang="en-GB" altLang="en-US" sz="20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a:p>
          <a:p>
            <a:pPr algn="l" eaLnBrk="1" hangingPunct="1"/>
            <a:endParaRPr lang="en-GB" altLang="en-US"/>
          </a:p>
          <a:p>
            <a:pPr algn="l" eaLnBrk="1" hangingPunct="1"/>
            <a:endParaRPr lang="en-GB" altLang="en-US"/>
          </a:p>
          <a:p>
            <a:pPr algn="l" eaLnBrk="1" hangingPunct="1"/>
            <a:endParaRPr lang="en-GB" altLang="en-US"/>
          </a:p>
          <a:p>
            <a:pPr algn="l" eaLnBrk="1" hangingPunct="1"/>
            <a:endParaRPr lang="en-GB"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23555" name="Subtitle 2"/>
          <p:cNvSpPr>
            <a:spLocks noGrp="1"/>
          </p:cNvSpPr>
          <p:nvPr>
            <p:ph type="subTitle" idx="1"/>
          </p:nvPr>
        </p:nvSpPr>
        <p:spPr>
          <a:xfrm>
            <a:off x="322263" y="1268413"/>
            <a:ext cx="8642350" cy="5256212"/>
          </a:xfrm>
        </p:spPr>
        <p:txBody>
          <a:bodyPr/>
          <a:lstStyle/>
          <a:p>
            <a:pPr algn="l" eaLnBrk="1" hangingPunct="1"/>
            <a:r>
              <a:rPr lang="en-GB" altLang="en-US" sz="2800"/>
              <a:t>So how does the trade work? </a:t>
            </a:r>
            <a:r>
              <a:rPr lang="en-GB" altLang="en-US" sz="2800">
                <a:solidFill>
                  <a:srgbClr val="FF0000"/>
                </a:solidFill>
              </a:rPr>
              <a:t>The bigger ships (6000+) will carry the cargo to a single discharge port, then the cargo will be distributed from there, often by smaller ships, </a:t>
            </a:r>
            <a:r>
              <a:rPr lang="en-GB" altLang="en-US" sz="2800" b="1">
                <a:solidFill>
                  <a:srgbClr val="FF0000"/>
                </a:solidFill>
              </a:rPr>
              <a:t>Feeders </a:t>
            </a:r>
            <a:r>
              <a:rPr lang="en-GB" altLang="en-US" sz="2800">
                <a:solidFill>
                  <a:srgbClr val="FF0000"/>
                </a:solidFill>
              </a:rPr>
              <a:t>(1-1000). Similarly, cargo will be collected by the feeders &amp; taken to a single loadport for the ocean vessel to collect. So your cargo might be carried on three (or more) different ships.</a:t>
            </a:r>
          </a:p>
          <a:p>
            <a:pPr algn="l" eaLnBrk="1" hangingPunct="1"/>
            <a:r>
              <a:rPr lang="en-GB" altLang="en-US" sz="2800"/>
              <a:t>Doesn’t that mean I will have 3 Bs/L? </a:t>
            </a:r>
            <a:r>
              <a:rPr lang="en-GB" altLang="en-US" sz="2800">
                <a:solidFill>
                  <a:srgbClr val="FF0000"/>
                </a:solidFill>
              </a:rPr>
              <a:t>No, the operator will give you a </a:t>
            </a:r>
            <a:r>
              <a:rPr lang="en-GB" altLang="en-US" sz="2800" b="1">
                <a:solidFill>
                  <a:srgbClr val="FF0000"/>
                </a:solidFill>
              </a:rPr>
              <a:t>Through B/L </a:t>
            </a:r>
            <a:r>
              <a:rPr lang="en-GB" altLang="en-US" sz="2800">
                <a:solidFill>
                  <a:srgbClr val="FF0000"/>
                </a:solidFill>
              </a:rPr>
              <a:t>that will cover the whole voyage.</a:t>
            </a:r>
            <a:endParaRPr lang="en-GB" altLang="en-US" sz="28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sz="2000"/>
          </a:p>
          <a:p>
            <a:pPr algn="l" eaLnBrk="1" hangingPunct="1"/>
            <a:endParaRPr lang="en-GB" altLang="en-US"/>
          </a:p>
          <a:p>
            <a:pPr algn="l" eaLnBrk="1" hangingPunct="1"/>
            <a:endParaRPr lang="en-GB" altLang="en-US"/>
          </a:p>
          <a:p>
            <a:pPr algn="l" eaLnBrk="1" hangingPunct="1"/>
            <a:endParaRPr lang="en-GB" altLang="en-US"/>
          </a:p>
          <a:p>
            <a:pPr algn="l" eaLnBrk="1" hangingPunct="1"/>
            <a:endParaRPr lang="en-GB" altLang="en-US"/>
          </a:p>
          <a:p>
            <a:pPr algn="l" eaLnBrk="1" hangingPunct="1"/>
            <a:endParaRPr lang="en-GB"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ctrTitle"/>
          </p:nvPr>
        </p:nvSpPr>
        <p:spPr>
          <a:xfrm>
            <a:off x="685800" y="333375"/>
            <a:ext cx="7772400" cy="1223963"/>
          </a:xfrm>
        </p:spPr>
        <p:txBody>
          <a:bodyPr/>
          <a:lstStyle/>
          <a:p>
            <a:r>
              <a:rPr lang="en-GB" altLang="en-US"/>
              <a:t>Of course, sometimes things do go wrong</a:t>
            </a:r>
          </a:p>
        </p:txBody>
      </p:sp>
      <p:sp>
        <p:nvSpPr>
          <p:cNvPr id="24579" name="Subtitle 2"/>
          <p:cNvSpPr>
            <a:spLocks noGrp="1"/>
          </p:cNvSpPr>
          <p:nvPr>
            <p:ph type="subTitle" idx="1"/>
          </p:nvPr>
        </p:nvSpPr>
        <p:spPr>
          <a:xfrm>
            <a:off x="755650" y="1773238"/>
            <a:ext cx="7632700" cy="4535487"/>
          </a:xfrm>
        </p:spPr>
        <p:txBody>
          <a:bodyPr/>
          <a:lstStyle/>
          <a:p>
            <a:endParaRPr lang="en-GB" altLang="en-US"/>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28925"/>
            <a:ext cx="3240088" cy="223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981075"/>
            <a:ext cx="3025775" cy="2663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4941888"/>
            <a:ext cx="3240088"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4738" y="3644900"/>
            <a:ext cx="2738437" cy="283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8988" y="5060950"/>
            <a:ext cx="2803525" cy="179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7675" y="1773238"/>
            <a:ext cx="2894013" cy="187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6"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950" y="981075"/>
            <a:ext cx="2879725" cy="223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7"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87675" y="3357563"/>
            <a:ext cx="3024188" cy="1785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ctrTitle"/>
          </p:nvPr>
        </p:nvSpPr>
        <p:spPr>
          <a:xfrm>
            <a:off x="685800" y="333375"/>
            <a:ext cx="7772400" cy="1223963"/>
          </a:xfrm>
        </p:spPr>
        <p:txBody>
          <a:bodyPr/>
          <a:lstStyle/>
          <a:p>
            <a:r>
              <a:rPr lang="en-GB" altLang="en-US"/>
              <a:t>Of course, sometimes things do go wrong (2)</a:t>
            </a:r>
          </a:p>
        </p:txBody>
      </p:sp>
      <p:sp>
        <p:nvSpPr>
          <p:cNvPr id="25603" name="Subtitle 2"/>
          <p:cNvSpPr>
            <a:spLocks noGrp="1"/>
          </p:cNvSpPr>
          <p:nvPr>
            <p:ph type="subTitle" idx="1"/>
          </p:nvPr>
        </p:nvSpPr>
        <p:spPr>
          <a:xfrm>
            <a:off x="755650" y="1773238"/>
            <a:ext cx="7632700" cy="4535487"/>
          </a:xfrm>
        </p:spPr>
        <p:txBody>
          <a:bodyPr/>
          <a:lstStyle/>
          <a:p>
            <a:endParaRPr lang="en-GB" altLang="en-US"/>
          </a:p>
        </p:txBody>
      </p:sp>
      <p:pic>
        <p:nvPicPr>
          <p:cNvPr id="256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836613"/>
            <a:ext cx="2736850" cy="310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3625" y="3525838"/>
            <a:ext cx="4019550" cy="316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1628775"/>
            <a:ext cx="3240087" cy="2087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1052513"/>
            <a:ext cx="2592388" cy="1944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8"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6238" y="3716338"/>
            <a:ext cx="3024187" cy="143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9"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1775" y="5156200"/>
            <a:ext cx="2309813" cy="158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10"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850" y="4437063"/>
            <a:ext cx="2592388" cy="2303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11"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24525" y="3284538"/>
            <a:ext cx="3168650" cy="1512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12"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3850" y="2673350"/>
            <a:ext cx="266382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26627" name="Subtitle 2"/>
          <p:cNvSpPr>
            <a:spLocks noGrp="1"/>
          </p:cNvSpPr>
          <p:nvPr>
            <p:ph type="subTitle" idx="1"/>
          </p:nvPr>
        </p:nvSpPr>
        <p:spPr>
          <a:xfrm>
            <a:off x="250825" y="1052513"/>
            <a:ext cx="8713788" cy="5689600"/>
          </a:xfrm>
        </p:spPr>
        <p:txBody>
          <a:bodyPr/>
          <a:lstStyle/>
          <a:p>
            <a:pPr algn="l" eaLnBrk="1" hangingPunct="1"/>
            <a:r>
              <a:rPr lang="en-GB" altLang="en-US" b="1">
                <a:solidFill>
                  <a:srgbClr val="7030A0"/>
                </a:solidFill>
              </a:rPr>
              <a:t>As they get bigger, so must the ports (ie longer &amp; deeper berths), the handling equipment (ie shore cranes must reach the outboard side) and the infrastructure (the ability for the cargo to be stored and moved to its final destination).</a:t>
            </a:r>
          </a:p>
          <a:p>
            <a:pPr algn="l" eaLnBrk="1" hangingPunct="1"/>
            <a:endParaRPr lang="en-GB" altLang="en-US" b="1">
              <a:solidFill>
                <a:srgbClr val="7030A0"/>
              </a:solidFill>
            </a:endParaRPr>
          </a:p>
          <a:p>
            <a:pPr algn="l" eaLnBrk="1" hangingPunct="1"/>
            <a:r>
              <a:rPr lang="en-GB" altLang="en-US" b="1">
                <a:solidFill>
                  <a:srgbClr val="00B0F0"/>
                </a:solidFill>
              </a:rPr>
              <a:t>So long as trade exists, ships will be needed; So long as trade grows, bigger ships will be needed: but will the expense of designing &amp; constructing bigger ships and ports be justified?</a:t>
            </a:r>
          </a:p>
          <a:p>
            <a:pPr algn="r" eaLnBrk="1" hangingPunct="1"/>
            <a:r>
              <a:rPr lang="en-GB" altLang="en-US" b="1">
                <a:solidFill>
                  <a:srgbClr val="FF0000"/>
                </a:solidFill>
              </a:rPr>
              <a:t>The big question.</a:t>
            </a:r>
          </a:p>
          <a:p>
            <a:pPr algn="l" eaLnBrk="1" hangingPunct="1"/>
            <a:endParaRPr lang="en-GB" altLang="en-US" b="1">
              <a:solidFill>
                <a:srgbClr val="7030A0"/>
              </a:solidFill>
            </a:endParaRPr>
          </a:p>
          <a:p>
            <a:pPr algn="l" eaLnBrk="1" hangingPunct="1"/>
            <a:endParaRPr lang="en-GB" altLang="en-US"/>
          </a:p>
          <a:p>
            <a:pPr algn="l" eaLnBrk="1" hangingPunct="1"/>
            <a:endParaRPr lang="en-GB" altLang="en-US"/>
          </a:p>
          <a:p>
            <a:pPr algn="l" eaLnBrk="1" hangingPunct="1"/>
            <a:endParaRPr lang="en-GB" altLang="en-US"/>
          </a:p>
          <a:p>
            <a:pPr algn="l" eaLnBrk="1" hangingPunct="1"/>
            <a:endParaRPr lang="en-GB" altLang="en-US"/>
          </a:p>
          <a:p>
            <a:pPr algn="l" eaLnBrk="1" hangingPunct="1"/>
            <a:endParaRPr lang="en-GB"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ctrTitle"/>
          </p:nvPr>
        </p:nvSpPr>
        <p:spPr>
          <a:xfrm>
            <a:off x="395288" y="404813"/>
            <a:ext cx="8353425" cy="647700"/>
          </a:xfrm>
        </p:spPr>
        <p:txBody>
          <a:bodyPr/>
          <a:lstStyle/>
          <a:p>
            <a:pPr algn="l" eaLnBrk="1" hangingPunct="1"/>
            <a:r>
              <a:rPr lang="en-GB" altLang="en-US"/>
              <a:t>Containers</a:t>
            </a:r>
          </a:p>
        </p:txBody>
      </p:sp>
      <p:sp>
        <p:nvSpPr>
          <p:cNvPr id="27651" name="Subtitle 2"/>
          <p:cNvSpPr>
            <a:spLocks noGrp="1"/>
          </p:cNvSpPr>
          <p:nvPr>
            <p:ph type="subTitle" idx="1"/>
          </p:nvPr>
        </p:nvSpPr>
        <p:spPr>
          <a:xfrm>
            <a:off x="250825" y="1052513"/>
            <a:ext cx="8713788" cy="5472112"/>
          </a:xfrm>
        </p:spPr>
        <p:txBody>
          <a:bodyPr/>
          <a:lstStyle/>
          <a:p>
            <a:pPr algn="l" eaLnBrk="1" hangingPunct="1"/>
            <a:r>
              <a:rPr lang="en-GB" altLang="en-US" b="1">
                <a:solidFill>
                  <a:srgbClr val="7030A0"/>
                </a:solidFill>
              </a:rPr>
              <a:t>A thought:</a:t>
            </a:r>
          </a:p>
          <a:p>
            <a:pPr algn="l" eaLnBrk="1" hangingPunct="1"/>
            <a:r>
              <a:rPr lang="en-GB" altLang="en-US" b="1">
                <a:solidFill>
                  <a:srgbClr val="0070C0"/>
                </a:solidFill>
              </a:rPr>
              <a:t>In the 60s &amp; 70s, cargo was carried in 15000dwt ships at around 12-15kts, loading &amp; discharging took around two weeks.</a:t>
            </a:r>
          </a:p>
          <a:p>
            <a:pPr algn="l" eaLnBrk="1" hangingPunct="1"/>
            <a:r>
              <a:rPr lang="en-GB" altLang="en-US" b="1">
                <a:solidFill>
                  <a:srgbClr val="0070C0"/>
                </a:solidFill>
              </a:rPr>
              <a:t>So, to move 1million tons 5000Nmiles in a month would take 67 ships.</a:t>
            </a:r>
            <a:endParaRPr lang="en-GB" altLang="en-US" b="1">
              <a:solidFill>
                <a:srgbClr val="FF0000"/>
              </a:solidFill>
            </a:endParaRPr>
          </a:p>
          <a:p>
            <a:pPr algn="l" eaLnBrk="1" hangingPunct="1"/>
            <a:r>
              <a:rPr lang="en-GB" altLang="en-US" b="1">
                <a:solidFill>
                  <a:srgbClr val="00B050"/>
                </a:solidFill>
              </a:rPr>
              <a:t>Now, an 18000 teu (basis 15mt/teu = 270,000mt) ship loads in two days &amp; does 20+kts. So, 4 of these ships can move the same cargo in 13 days</a:t>
            </a:r>
          </a:p>
          <a:p>
            <a:pPr algn="l" eaLnBrk="1" hangingPunct="1"/>
            <a:r>
              <a:rPr lang="en-GB" altLang="en-US" b="1">
                <a:solidFill>
                  <a:srgbClr val="7030A0"/>
                </a:solidFill>
              </a:rPr>
              <a:t>Where did all the jobs for the crews go? </a:t>
            </a:r>
            <a:endParaRPr lang="en-GB" altLang="en-US"/>
          </a:p>
          <a:p>
            <a:pPr algn="l" eaLnBrk="1" hangingPunct="1"/>
            <a:endParaRPr lang="en-GB" altLang="en-US"/>
          </a:p>
          <a:p>
            <a:pPr algn="l" eaLnBrk="1" hangingPunct="1"/>
            <a:endParaRPr lang="en-GB" altLang="en-US"/>
          </a:p>
        </p:txBody>
      </p:sp>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1471</Words>
  <Application>Microsoft Office PowerPoint</Application>
  <PresentationFormat>On-screen Show (4:3)</PresentationFormat>
  <Paragraphs>146</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Times New Roman</vt:lpstr>
      <vt:lpstr>Arial</vt:lpstr>
      <vt:lpstr>Calibri</vt:lpstr>
      <vt:lpstr>Wingdings</vt:lpstr>
      <vt:lpstr>Office Theme</vt:lpstr>
      <vt:lpstr>Containers</vt:lpstr>
      <vt:lpstr>Containers</vt:lpstr>
      <vt:lpstr>Containers</vt:lpstr>
      <vt:lpstr>Containers</vt:lpstr>
      <vt:lpstr>Containers</vt:lpstr>
      <vt:lpstr>Containers</vt:lpstr>
      <vt:lpstr>Containers</vt:lpstr>
      <vt:lpstr>Containers</vt:lpstr>
      <vt:lpstr>Containers</vt:lpstr>
      <vt:lpstr>So what cargoes can be carried by container?</vt:lpstr>
      <vt:lpstr>Anything? What about frozen cargoes?</vt:lpstr>
      <vt:lpstr>Anything? What about oversize cargoes?</vt:lpstr>
      <vt:lpstr>Containers</vt:lpstr>
      <vt:lpstr>Containers</vt:lpstr>
      <vt:lpstr>Containers</vt:lpstr>
      <vt:lpstr>Containers</vt:lpstr>
      <vt:lpstr>Containers</vt:lpstr>
      <vt:lpstr>Containers</vt:lpstr>
      <vt:lpstr>Containers</vt:lpstr>
      <vt:lpstr>Containers</vt:lpstr>
      <vt:lpstr>Containers</vt:lpstr>
      <vt:lpstr>Containers</vt:lpstr>
      <vt:lpstr>Of course, sometimes things do go wrong</vt:lpstr>
      <vt:lpstr>Of course, sometimes things do go wrong (2)</vt:lpstr>
      <vt:lpstr>Containers</vt:lpstr>
      <vt:lpstr>Containers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37</cp:revision>
  <dcterms:created xsi:type="dcterms:W3CDTF">1601-01-01T00:00:00Z</dcterms:created>
  <dcterms:modified xsi:type="dcterms:W3CDTF">2016-03-13T12:23:45Z</dcterms:modified>
</cp:coreProperties>
</file>