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modifyVerifier cryptProviderType="rsaAES" cryptAlgorithmClass="hash" cryptAlgorithmType="typeAny" cryptAlgorithmSid="14" spinCount="100000" saltData="LywdaCk1amQPf4Ol3c3ZXw==" hashData="tWFbUkgZmRFJyHYkFZcu+L4zDCxPicGW6DQ4+Ato1/04my1awQaqcMcrTroIElVMl3JmOnJcrVbW+N4n6SdoD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118" y="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31841-07E5-4F0C-983A-AB569431E29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721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849AB-6CAA-4EB6-9262-419F1D3C9DB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622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55877-B5F3-4DFF-9487-9B7BFDA08C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210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EA633-77F8-4C58-9B49-5B92AEDE998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4407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E078-1776-4A69-9EC4-94DF1875818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4451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81B06-DC10-408B-BBC1-4E3CE1B6CC7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877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56369-0416-4450-ABF1-10C30CE0B0B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1657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23C29-ADB1-4785-946A-E9D645F446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7025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8295A-80E1-42FB-8A1C-98D8CE95DFE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92959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FAEDC-6BCE-4E33-9147-C30D2F62F0C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197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49502-1C0A-478B-B634-79475A6A5AC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9102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C7A3498-184C-4D06-998A-AD493EC19A3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It is loaded, now, how to secure it?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395288" y="1557338"/>
            <a:ext cx="8280400" cy="4824412"/>
          </a:xfrm>
        </p:spPr>
        <p:txBody>
          <a:bodyPr/>
          <a:lstStyle/>
          <a:p>
            <a:pPr eaLnBrk="1" hangingPunct="1"/>
            <a:r>
              <a:rPr lang="en-GB" altLang="en-US"/>
              <a:t>What can we use?</a:t>
            </a:r>
          </a:p>
          <a:p>
            <a:pPr algn="l" eaLnBrk="1" hangingPunct="1"/>
            <a:r>
              <a:rPr lang="en-GB" altLang="en-US"/>
              <a:t>Wires, Chains, Rope, “Tomming-off”, Brackets, Welding, Straps, Blutack, Double-sided Sellotape, Gravity, Prayer, 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188913"/>
            <a:ext cx="7772400" cy="863600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395288" y="1196975"/>
            <a:ext cx="8280400" cy="5184775"/>
          </a:xfrm>
        </p:spPr>
        <p:txBody>
          <a:bodyPr/>
          <a:lstStyle/>
          <a:p>
            <a:pPr algn="l" eaLnBrk="1" hangingPunct="1"/>
            <a:r>
              <a:rPr lang="en-GB" altLang="en-US"/>
              <a:t>Wires</a:t>
            </a:r>
          </a:p>
          <a:p>
            <a:pPr algn="l" eaLnBrk="1" hangingPunct="1"/>
            <a:r>
              <a:rPr lang="en-GB" altLang="en-US"/>
              <a:t>Chains		</a:t>
            </a:r>
            <a:r>
              <a:rPr lang="en-GB" altLang="en-US" b="1">
                <a:solidFill>
                  <a:srgbClr val="7030A0"/>
                </a:solidFill>
              </a:rPr>
              <a:t>All these require some form of</a:t>
            </a:r>
            <a:endParaRPr lang="en-GB" altLang="en-US" b="1"/>
          </a:p>
          <a:p>
            <a:pPr algn="l" eaLnBrk="1" hangingPunct="1"/>
            <a:r>
              <a:rPr lang="en-GB" altLang="en-US"/>
              <a:t>Rope			</a:t>
            </a:r>
            <a:r>
              <a:rPr lang="en-GB" altLang="en-US" b="1">
                <a:solidFill>
                  <a:srgbClr val="7030A0"/>
                </a:solidFill>
              </a:rPr>
              <a:t>Tightening Device.</a:t>
            </a:r>
            <a:r>
              <a:rPr lang="en-GB" altLang="en-US">
                <a:solidFill>
                  <a:srgbClr val="7030A0"/>
                </a:solidFill>
              </a:rPr>
              <a:t> </a:t>
            </a:r>
            <a:endParaRPr lang="en-GB" altLang="en-US"/>
          </a:p>
          <a:p>
            <a:pPr algn="l" eaLnBrk="1" hangingPunct="1"/>
            <a:r>
              <a:rPr lang="en-GB" altLang="en-US"/>
              <a:t>Straps</a:t>
            </a:r>
          </a:p>
          <a:p>
            <a:pPr algn="l" eaLnBrk="1" hangingPunct="1"/>
            <a:r>
              <a:rPr lang="en-GB" altLang="en-US"/>
              <a:t>“Tomming-off”</a:t>
            </a:r>
          </a:p>
          <a:p>
            <a:pPr algn="l" eaLnBrk="1" hangingPunct="1"/>
            <a:r>
              <a:rPr lang="en-GB" altLang="en-US"/>
              <a:t>Brackets</a:t>
            </a:r>
          </a:p>
          <a:p>
            <a:pPr algn="l" eaLnBrk="1" hangingPunct="1"/>
            <a:r>
              <a:rPr lang="en-GB" altLang="en-US"/>
              <a:t>Welding</a:t>
            </a:r>
          </a:p>
          <a:p>
            <a:pPr algn="l" eaLnBrk="1" hangingPunct="1"/>
            <a:r>
              <a:rPr lang="en-GB" altLang="en-US"/>
              <a:t>Blutack, Gravity, Gaffer Tape,</a:t>
            </a:r>
          </a:p>
          <a:p>
            <a:pPr algn="l" eaLnBrk="1" hangingPunct="1"/>
            <a:r>
              <a:rPr lang="en-GB" altLang="en-US"/>
              <a:t>Double-sided Sellotape, Prayer,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95288" y="5300663"/>
            <a:ext cx="82804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51500" y="5300663"/>
            <a:ext cx="433388" cy="5048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5724525" y="5805488"/>
            <a:ext cx="360363" cy="5762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3" name="TextBox 9"/>
          <p:cNvSpPr txBox="1">
            <a:spLocks noChangeArrowheads="1"/>
          </p:cNvSpPr>
          <p:nvPr/>
        </p:nvSpPr>
        <p:spPr bwMode="auto">
          <a:xfrm>
            <a:off x="6227763" y="5445125"/>
            <a:ext cx="2736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</a:rPr>
              <a:t>Can we take these as “non-starters”?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268538" y="1196975"/>
            <a:ext cx="719137" cy="11525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268538" y="2349500"/>
            <a:ext cx="719137" cy="10080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395288" y="1557338"/>
            <a:ext cx="8280400" cy="4824412"/>
          </a:xfrm>
        </p:spPr>
        <p:txBody>
          <a:bodyPr/>
          <a:lstStyle/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Wires &amp; Turnbuckles.</a:t>
            </a:r>
          </a:p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				   </a:t>
            </a:r>
            <a:r>
              <a:rPr lang="en-GB" altLang="en-US" sz="2800" b="1">
                <a:solidFill>
                  <a:srgbClr val="00B0F0"/>
                </a:solidFill>
              </a:rPr>
              <a:t>All lashings have to be 				   independent, all items 				   within the lashing system 				   have have to be strength  				   tested, so there are no 				   weak parts.</a:t>
            </a:r>
          </a:p>
          <a:p>
            <a:pPr algn="l" eaLnBrk="1" hangingPunct="1"/>
            <a:r>
              <a:rPr lang="en-GB" altLang="en-US" sz="2800" b="1">
                <a:solidFill>
                  <a:srgbClr val="00B0F0"/>
                </a:solidFill>
              </a:rPr>
              <a:t>A rough guide: a 32mm wire lashing system with all the correct size turnbuckles, shackles &amp;etc will have a SWL of around 20mt.</a:t>
            </a:r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76475"/>
            <a:ext cx="3887787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395288" y="1557338"/>
            <a:ext cx="8280400" cy="4824412"/>
          </a:xfrm>
        </p:spPr>
        <p:txBody>
          <a:bodyPr/>
          <a:lstStyle/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Chain with tensioner.</a:t>
            </a: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r>
              <a:rPr lang="en-GB" altLang="en-US" b="1">
                <a:solidFill>
                  <a:srgbClr val="00B0F0"/>
                </a:solidFill>
              </a:rPr>
              <a:t>Such an arrangement (top right) would be able to be hand-carried, links of around 100mm &amp; have a SWL of around 10mt.</a:t>
            </a: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3313112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1341438"/>
            <a:ext cx="2295525" cy="193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3616325"/>
            <a:ext cx="3703637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141663"/>
            <a:ext cx="3862387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468313" y="1484313"/>
            <a:ext cx="8280400" cy="4824412"/>
          </a:xfrm>
        </p:spPr>
        <p:txBody>
          <a:bodyPr/>
          <a:lstStyle/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Ratchet Straps.</a:t>
            </a:r>
          </a:p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				</a:t>
            </a:r>
            <a:r>
              <a:rPr lang="en-GB" altLang="en-US" b="1">
                <a:solidFill>
                  <a:srgbClr val="00B0F0"/>
                </a:solidFill>
              </a:rPr>
              <a:t>A combined system that 				has its own tightening 				and locking device, 					strength varies 	with 	size 				&amp; construction.</a:t>
            </a:r>
          </a:p>
          <a:p>
            <a:pPr algn="l" eaLnBrk="1" hangingPunct="1"/>
            <a:endParaRPr lang="en-GB" altLang="en-US" b="1">
              <a:solidFill>
                <a:srgbClr val="00B0F0"/>
              </a:solidFill>
            </a:endParaRPr>
          </a:p>
          <a:p>
            <a:pPr algn="l" eaLnBrk="1" hangingPunct="1"/>
            <a:r>
              <a:rPr lang="en-GB" altLang="en-US" b="1">
                <a:solidFill>
                  <a:srgbClr val="00B0F0"/>
                </a:solidFill>
              </a:rPr>
              <a:t>A 50mm ratchet strap would have a SWL of around 5mt.</a:t>
            </a:r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90738"/>
            <a:ext cx="3024187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468313" y="1484313"/>
            <a:ext cx="8280400" cy="4824412"/>
          </a:xfrm>
        </p:spPr>
        <p:txBody>
          <a:bodyPr/>
          <a:lstStyle/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Ropes.</a:t>
            </a: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				</a:t>
            </a:r>
            <a:r>
              <a:rPr lang="en-GB" altLang="en-US" b="1">
                <a:solidFill>
                  <a:srgbClr val="00B0F0"/>
                </a:solidFill>
              </a:rPr>
              <a:t>A very flexible system, 				however, not very strong.</a:t>
            </a:r>
          </a:p>
          <a:p>
            <a:pPr algn="l" eaLnBrk="1" hangingPunct="1"/>
            <a:endParaRPr lang="en-GB" altLang="en-US" b="1">
              <a:solidFill>
                <a:srgbClr val="00B0F0"/>
              </a:solidFill>
            </a:endParaRPr>
          </a:p>
          <a:p>
            <a:pPr algn="l" eaLnBrk="1" hangingPunct="1"/>
            <a:r>
              <a:rPr lang="en-GB" altLang="en-US" b="1">
                <a:solidFill>
                  <a:srgbClr val="00B0F0"/>
                </a:solidFill>
              </a:rPr>
              <a:t>A 24mm polyprop rope lashing would have a SML of around 4mt.</a:t>
            </a:r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				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538413"/>
            <a:ext cx="2951162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468313" y="1484313"/>
            <a:ext cx="8424862" cy="4824412"/>
          </a:xfrm>
        </p:spPr>
        <p:txBody>
          <a:bodyPr/>
          <a:lstStyle/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“Tomming Off”</a:t>
            </a:r>
          </a:p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				</a:t>
            </a:r>
            <a:r>
              <a:rPr lang="en-GB" altLang="en-US" b="1">
                <a:solidFill>
                  <a:srgbClr val="0070C0"/>
                </a:solidFill>
              </a:rPr>
              <a:t>The art of putting timber 					baulks between the cargo 					&amp; a solid surface to stop 					the cargo moving.</a:t>
            </a:r>
          </a:p>
          <a:p>
            <a:pPr algn="l" eaLnBrk="1" hangingPunct="1"/>
            <a:r>
              <a:rPr lang="en-GB" altLang="en-US" b="1">
                <a:solidFill>
                  <a:srgbClr val="0070C0"/>
                </a:solidFill>
              </a:rPr>
              <a:t>				Red bit is timber,						yellow bit is wire/chain, 					black bit is ship structure, 				eg deck &amp; hatchcoaming.</a:t>
            </a:r>
          </a:p>
          <a:p>
            <a:pPr algn="l" eaLnBrk="1" hangingPunct="1"/>
            <a:r>
              <a:rPr lang="en-GB" altLang="en-US" b="1">
                <a:solidFill>
                  <a:srgbClr val="0070C0"/>
                </a:solidFill>
              </a:rPr>
              <a:t>As strong as your timber!</a:t>
            </a: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								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133600"/>
            <a:ext cx="3384550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11188" y="5732463"/>
            <a:ext cx="0" cy="7921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11188" y="5732463"/>
            <a:ext cx="30241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635375" y="4437063"/>
            <a:ext cx="0" cy="1295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47813" y="4581525"/>
            <a:ext cx="914400" cy="1150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2462213" y="4724400"/>
            <a:ext cx="11731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62213" y="5661025"/>
            <a:ext cx="11731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462213" y="4724400"/>
            <a:ext cx="1173162" cy="9366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462213" y="4724400"/>
            <a:ext cx="1173162" cy="9366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462213" y="5157788"/>
            <a:ext cx="1173162" cy="34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547813" y="4581525"/>
            <a:ext cx="1295400" cy="1150938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468313" y="1484313"/>
            <a:ext cx="8280400" cy="4824412"/>
          </a:xfrm>
        </p:spPr>
        <p:txBody>
          <a:bodyPr/>
          <a:lstStyle/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Brackets.</a:t>
            </a:r>
          </a:p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			</a:t>
            </a:r>
            <a:r>
              <a:rPr lang="en-GB" altLang="en-US" b="1">
                <a:solidFill>
                  <a:srgbClr val="0070C0"/>
                </a:solidFill>
              </a:rPr>
              <a:t>An idea that you place the 			cargo on deck &amp; weld 				brackets around it to hold it in 			place, brackets should be 				welded close-up to the item. 			Brackets should be steel &amp; 			150-200mm high, 300ishmm in 			length. It works.</a:t>
            </a:r>
            <a:endParaRPr lang="en-GB" altLang="en-US" b="1">
              <a:solidFill>
                <a:srgbClr val="7030A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4213" y="3573463"/>
            <a:ext cx="25923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258888" y="2636838"/>
            <a:ext cx="1296987" cy="936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258888" y="3429000"/>
            <a:ext cx="0" cy="14446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555875" y="3429000"/>
            <a:ext cx="0" cy="14446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476375" y="4437063"/>
            <a:ext cx="914400" cy="1419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0775" y="4581525"/>
            <a:ext cx="0" cy="1428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390775" y="4652963"/>
            <a:ext cx="1651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76375" y="4581525"/>
            <a:ext cx="0" cy="215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258888" y="4652963"/>
            <a:ext cx="21748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11267" name="Subtitle 2"/>
          <p:cNvSpPr>
            <a:spLocks noGrp="1"/>
          </p:cNvSpPr>
          <p:nvPr>
            <p:ph type="subTitle" idx="1"/>
          </p:nvPr>
        </p:nvSpPr>
        <p:spPr>
          <a:xfrm>
            <a:off x="468313" y="1484313"/>
            <a:ext cx="8280400" cy="4824412"/>
          </a:xfrm>
        </p:spPr>
        <p:txBody>
          <a:bodyPr/>
          <a:lstStyle/>
          <a:p>
            <a:pPr algn="l" eaLnBrk="1" hangingPunct="1"/>
            <a:r>
              <a:rPr lang="en-GB" altLang="en-US" b="1">
                <a:solidFill>
                  <a:srgbClr val="7030A0"/>
                </a:solidFill>
              </a:rPr>
              <a:t>Weld.</a:t>
            </a:r>
          </a:p>
          <a:p>
            <a:pPr algn="l" eaLnBrk="1" hangingPunct="1"/>
            <a:r>
              <a:rPr lang="en-GB" altLang="en-US" b="1">
                <a:solidFill>
                  <a:srgbClr val="0070C0"/>
                </a:solidFill>
              </a:rPr>
              <a:t>Simply weld the cargo to the deck or hatch-cover!</a:t>
            </a:r>
          </a:p>
          <a:p>
            <a:pPr algn="l" eaLnBrk="1" hangingPunct="1"/>
            <a:r>
              <a:rPr lang="en-GB" altLang="en-US" b="1">
                <a:solidFill>
                  <a:srgbClr val="0070C0"/>
                </a:solidFill>
              </a:rPr>
              <a:t>Approximate strengths are around 1mt per cm of decent welding.</a:t>
            </a:r>
          </a:p>
          <a:p>
            <a:pPr algn="l" eaLnBrk="1" hangingPunct="1"/>
            <a:endParaRPr lang="en-GB" altLang="en-US" b="1">
              <a:solidFill>
                <a:srgbClr val="7030A0"/>
              </a:solidFill>
            </a:endParaRPr>
          </a:p>
          <a:p>
            <a:pPr algn="l" eaLnBrk="1" hangingPunct="1"/>
            <a:r>
              <a:rPr lang="en-GB" altLang="en-US" b="1">
                <a:solidFill>
                  <a:srgbClr val="C00000"/>
                </a:solidFill>
              </a:rPr>
              <a:t>Don’t try welding trucks or wooden boxes to the deck, it isn’t always successful.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12291" name="Subtitle 2"/>
          <p:cNvSpPr>
            <a:spLocks noGrp="1"/>
          </p:cNvSpPr>
          <p:nvPr>
            <p:ph type="subTitle" idx="1"/>
          </p:nvPr>
        </p:nvSpPr>
        <p:spPr>
          <a:xfrm>
            <a:off x="250825" y="1196975"/>
            <a:ext cx="8713788" cy="5400675"/>
          </a:xfrm>
        </p:spPr>
        <p:txBody>
          <a:bodyPr/>
          <a:lstStyle/>
          <a:p>
            <a:pPr algn="l" eaLnBrk="1" hangingPunct="1"/>
            <a:r>
              <a:rPr lang="en-GB" altLang="en-US" b="1">
                <a:solidFill>
                  <a:srgbClr val="C00000"/>
                </a:solidFill>
              </a:rPr>
              <a:t>So how many lashings should I use?</a:t>
            </a:r>
          </a:p>
          <a:p>
            <a:pPr algn="l" eaLnBrk="1" hangingPunct="1"/>
            <a:r>
              <a:rPr lang="en-GB" altLang="en-US" b="1">
                <a:solidFill>
                  <a:srgbClr val="00B0F0"/>
                </a:solidFill>
              </a:rPr>
              <a:t>At this level (calculations come in HND) a good “rule of thumb” would be to use 3 times the weight of the cargo.</a:t>
            </a:r>
          </a:p>
          <a:p>
            <a:pPr algn="l" eaLnBrk="1" hangingPunct="1"/>
            <a:r>
              <a:rPr lang="en-GB" altLang="en-US" b="1">
                <a:solidFill>
                  <a:srgbClr val="00B050"/>
                </a:solidFill>
              </a:rPr>
              <a:t>So for a 100mt piece of cargo, 300mts-worth of SWL is required: so if using a 32mm wire system with SWL = 20mt, you require 300 / 20 = 15 lashings.</a:t>
            </a:r>
          </a:p>
          <a:p>
            <a:pPr algn="l" eaLnBrk="1" hangingPunct="1"/>
            <a:r>
              <a:rPr lang="en-GB" altLang="en-US" b="1">
                <a:solidFill>
                  <a:srgbClr val="0070C0"/>
                </a:solidFill>
              </a:rPr>
              <a:t>These should be 100mt-worth on each side, with the other 100mt-worth split between Ford &amp; Aft.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/>
          <a:lstStyle/>
          <a:p>
            <a:pPr algn="l" eaLnBrk="1" hangingPunct="1"/>
            <a:r>
              <a:rPr lang="en-GB" altLang="en-US">
                <a:solidFill>
                  <a:srgbClr val="FF0000"/>
                </a:solidFill>
              </a:rPr>
              <a:t>Deck Cargo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825" y="1196975"/>
            <a:ext cx="8713788" cy="5400675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b="1" dirty="0">
                <a:solidFill>
                  <a:srgbClr val="0070C0"/>
                </a:solidFill>
              </a:rPr>
              <a:t>Bits to remember:</a:t>
            </a:r>
          </a:p>
          <a:p>
            <a:pPr marL="457200" indent="-457200" algn="l" eaLnBrk="1" hangingPunct="1">
              <a:buFont typeface="Wingdings" panose="05000000000000000000" pitchFamily="2" charset="2"/>
              <a:buChar char="Ø"/>
              <a:defRPr/>
            </a:pPr>
            <a:r>
              <a:rPr lang="en-GB" b="1" dirty="0">
                <a:solidFill>
                  <a:srgbClr val="00B0F0"/>
                </a:solidFill>
              </a:rPr>
              <a:t>Lashings should be independent.</a:t>
            </a:r>
          </a:p>
          <a:p>
            <a:pPr marL="457200" indent="-457200" algn="l" eaLnBrk="1" hangingPunct="1">
              <a:buFont typeface="Wingdings" panose="05000000000000000000" pitchFamily="2" charset="2"/>
              <a:buChar char="Ø"/>
              <a:defRPr/>
            </a:pPr>
            <a:r>
              <a:rPr lang="en-GB" b="1" dirty="0">
                <a:solidFill>
                  <a:srgbClr val="7030A0"/>
                </a:solidFill>
              </a:rPr>
              <a:t>Lashings should lead down at between 30 &amp; 50 degrees to be effective.</a:t>
            </a:r>
          </a:p>
          <a:p>
            <a:pPr marL="457200" indent="-457200" algn="l" eaLnBrk="1" hangingPunct="1">
              <a:buFont typeface="Wingdings" panose="05000000000000000000" pitchFamily="2" charset="2"/>
              <a:buChar char="Ø"/>
              <a:defRPr/>
            </a:pPr>
            <a:r>
              <a:rPr lang="en-GB" b="1" dirty="0">
                <a:solidFill>
                  <a:srgbClr val="00B050"/>
                </a:solidFill>
              </a:rPr>
              <a:t>Lashings should be all at the same tension, one tighter than the rest will </a:t>
            </a:r>
            <a:r>
              <a:rPr lang="en-GB" b="1" dirty="0">
                <a:solidFill>
                  <a:srgbClr val="FF0000"/>
                </a:solidFill>
              </a:rPr>
              <a:t>take all the strain &amp; </a:t>
            </a:r>
            <a:r>
              <a:rPr lang="en-GB" sz="3600" b="1" u="sng" dirty="0">
                <a:solidFill>
                  <a:srgbClr val="FF0000"/>
                </a:solidFill>
              </a:rPr>
              <a:t>BREAK</a:t>
            </a:r>
          </a:p>
          <a:p>
            <a:pPr marL="457200" indent="-457200" algn="l" eaLnBrk="1" hangingPunct="1">
              <a:buFont typeface="Wingdings" panose="05000000000000000000" pitchFamily="2" charset="2"/>
              <a:buChar char="Ø"/>
              <a:defRPr/>
            </a:pPr>
            <a:r>
              <a:rPr lang="en-GB" b="1" dirty="0">
                <a:solidFill>
                  <a:srgbClr val="C00000"/>
                </a:solidFill>
              </a:rPr>
              <a:t>Lashings are to be inspected, adjusted &amp; logged daily.</a:t>
            </a:r>
          </a:p>
          <a:p>
            <a:pPr marL="457200" indent="-457200" algn="l" eaLnBrk="1" hangingPunct="1">
              <a:buFont typeface="Wingdings" panose="05000000000000000000" pitchFamily="2" charset="2"/>
              <a:buChar char="Ø"/>
              <a:defRPr/>
            </a:pPr>
            <a:endParaRPr lang="en-GB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303</Words>
  <Application>Microsoft Office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Times New Roman</vt:lpstr>
      <vt:lpstr>Arial</vt:lpstr>
      <vt:lpstr>Calibri</vt:lpstr>
      <vt:lpstr>Wingdings</vt:lpstr>
      <vt:lpstr>Office Theme</vt:lpstr>
      <vt:lpstr>Deck Cargo</vt:lpstr>
      <vt:lpstr>Deck Cargo</vt:lpstr>
      <vt:lpstr>Deck Cargo</vt:lpstr>
      <vt:lpstr>Deck Cargo</vt:lpstr>
      <vt:lpstr>Deck Cargo</vt:lpstr>
      <vt:lpstr>Deck Cargo</vt:lpstr>
      <vt:lpstr>Deck Cargo</vt:lpstr>
      <vt:lpstr>Deck Cargo</vt:lpstr>
      <vt:lpstr>Deck Cargo</vt:lpstr>
      <vt:lpstr>Deck Cargo</vt:lpstr>
      <vt:lpstr>Deck Cargo</vt:lpstr>
      <vt:lpstr>Deck Cargo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14</cp:revision>
  <dcterms:created xsi:type="dcterms:W3CDTF">1601-01-01T00:00:00Z</dcterms:created>
  <dcterms:modified xsi:type="dcterms:W3CDTF">2016-03-13T12:49:34Z</dcterms:modified>
</cp:coreProperties>
</file>