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57" r:id="rId3"/>
    <p:sldId id="258" r:id="rId4"/>
    <p:sldId id="259" r:id="rId5"/>
    <p:sldId id="260" r:id="rId6"/>
    <p:sldId id="261" r:id="rId7"/>
    <p:sldId id="263" r:id="rId8"/>
    <p:sldId id="272" r:id="rId9"/>
    <p:sldId id="262"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OadFoMxR99qqMMTkFh/oWQ==" hashData="uN21akO7VFklaYhI9EVH3fk/dAmWc+ncMPxEq1tC0M6EbE2rnr1u+aUD+S81Rxg5caLJfWrJgX5T2O+B8A44B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310" y="3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5FBB07A-1CA6-41FD-A1B1-A9EB19749F18}" type="datetimeFigureOut">
              <a:rPr lang="en-GB" smtClean="0"/>
              <a:t>12/03/2016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4023352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FBB07A-1CA6-41FD-A1B1-A9EB19749F18}" type="datetimeFigureOut">
              <a:rPr lang="en-GB" smtClean="0"/>
              <a:t>12/03/2016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1623546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FBB07A-1CA6-41FD-A1B1-A9EB19749F18}" type="datetimeFigureOut">
              <a:rPr lang="en-GB" smtClean="0"/>
              <a:t>12/03/2016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792170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5FBB07A-1CA6-41FD-A1B1-A9EB19749F18}" type="datetimeFigureOut">
              <a:rPr lang="en-GB" smtClean="0"/>
              <a:t>12/03/2016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1413911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5FBB07A-1CA6-41FD-A1B1-A9EB19749F18}" type="datetimeFigureOut">
              <a:rPr lang="en-GB" smtClean="0"/>
              <a:t>12/03/2016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16130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FBB07A-1CA6-41FD-A1B1-A9EB19749F18}" type="datetimeFigureOut">
              <a:rPr lang="en-GB" smtClean="0"/>
              <a:t>12/03/2016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1066455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FBB07A-1CA6-41FD-A1B1-A9EB19749F18}" type="datetimeFigureOut">
              <a:rPr lang="en-GB" smtClean="0"/>
              <a:t>12/03/2016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2747049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FBB07A-1CA6-41FD-A1B1-A9EB19749F18}" type="datetimeFigureOut">
              <a:rPr lang="en-GB" smtClean="0"/>
              <a:t>12/03/2016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2637281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FBB07A-1CA6-41FD-A1B1-A9EB19749F18}" type="datetimeFigureOut">
              <a:rPr lang="en-GB" smtClean="0"/>
              <a:t>12/03/2016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3277487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FBB07A-1CA6-41FD-A1B1-A9EB19749F18}" type="datetimeFigureOut">
              <a:rPr lang="en-GB" smtClean="0"/>
              <a:t>12/03/2016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1906793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FBB07A-1CA6-41FD-A1B1-A9EB19749F18}" type="datetimeFigureOut">
              <a:rPr lang="en-GB" smtClean="0"/>
              <a:t>12/03/2016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E5062D-6068-48DC-A923-114B4F4C6962}" type="slidenum">
              <a:rPr lang="en-GB" smtClean="0"/>
              <a:t>‹#›</a:t>
            </a:fld>
            <a:endParaRPr lang="en-GB"/>
          </a:p>
        </p:txBody>
      </p:sp>
    </p:spTree>
    <p:extLst>
      <p:ext uri="{BB962C8B-B14F-4D97-AF65-F5344CB8AC3E}">
        <p14:creationId xmlns:p14="http://schemas.microsoft.com/office/powerpoint/2010/main" val="652027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FBB07A-1CA6-41FD-A1B1-A9EB19749F18}" type="datetimeFigureOut">
              <a:rPr lang="en-GB" smtClean="0"/>
              <a:t>12/03/2016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E5062D-6068-48DC-A923-114B4F4C6962}" type="slidenum">
              <a:rPr lang="en-GB" smtClean="0"/>
              <a:t>‹#›</a:t>
            </a:fld>
            <a:endParaRPr lang="en-GB"/>
          </a:p>
        </p:txBody>
      </p:sp>
    </p:spTree>
    <p:extLst>
      <p:ext uri="{BB962C8B-B14F-4D97-AF65-F5344CB8AC3E}">
        <p14:creationId xmlns:p14="http://schemas.microsoft.com/office/powerpoint/2010/main" val="3002055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8"/>
            <a:ext cx="7772400" cy="1470025"/>
          </a:xfrm>
        </p:spPr>
        <p:txBody>
          <a:bodyPr/>
          <a:lstStyle/>
          <a:p>
            <a:r>
              <a:rPr lang="en-GB" dirty="0"/>
              <a:t>Hold Preparation</a:t>
            </a:r>
          </a:p>
        </p:txBody>
      </p:sp>
      <p:sp>
        <p:nvSpPr>
          <p:cNvPr id="3" name="Subtitle 2"/>
          <p:cNvSpPr>
            <a:spLocks noGrp="1"/>
          </p:cNvSpPr>
          <p:nvPr>
            <p:ph type="subTitle" idx="1"/>
          </p:nvPr>
        </p:nvSpPr>
        <p:spPr>
          <a:xfrm>
            <a:off x="755576" y="3861048"/>
            <a:ext cx="7776864" cy="1752600"/>
          </a:xfrm>
        </p:spPr>
        <p:txBody>
          <a:bodyPr>
            <a:noAutofit/>
          </a:bodyPr>
          <a:lstStyle/>
          <a:p>
            <a:r>
              <a:rPr lang="en-GB" sz="4800" b="1" dirty="0">
                <a:solidFill>
                  <a:srgbClr val="00B050"/>
                </a:solidFill>
              </a:rPr>
              <a:t>“the jobs that should be done before loading a cargo”</a:t>
            </a:r>
          </a:p>
        </p:txBody>
      </p:sp>
    </p:spTree>
    <p:extLst>
      <p:ext uri="{BB962C8B-B14F-4D97-AF65-F5344CB8AC3E}">
        <p14:creationId xmlns:p14="http://schemas.microsoft.com/office/powerpoint/2010/main" val="394906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49"/>
            <a:ext cx="7772400" cy="720079"/>
          </a:xfrm>
        </p:spPr>
        <p:txBody>
          <a:bodyPr>
            <a:normAutofit fontScale="90000"/>
          </a:bodyPr>
          <a:lstStyle/>
          <a:p>
            <a:pPr algn="l"/>
            <a:r>
              <a:rPr lang="en-GB" dirty="0"/>
              <a:t>The Jobs:</a:t>
            </a:r>
          </a:p>
        </p:txBody>
      </p:sp>
      <p:sp>
        <p:nvSpPr>
          <p:cNvPr id="3" name="Subtitle 2"/>
          <p:cNvSpPr>
            <a:spLocks noGrp="1"/>
          </p:cNvSpPr>
          <p:nvPr>
            <p:ph type="subTitle" idx="1"/>
          </p:nvPr>
        </p:nvSpPr>
        <p:spPr>
          <a:xfrm>
            <a:off x="539552" y="1124744"/>
            <a:ext cx="8136904" cy="5328592"/>
          </a:xfrm>
        </p:spPr>
        <p:txBody>
          <a:bodyPr>
            <a:noAutofit/>
          </a:bodyPr>
          <a:lstStyle/>
          <a:p>
            <a:pPr marL="457200" indent="-457200" algn="l">
              <a:buFont typeface="+mj-lt"/>
              <a:buAutoNum type="arabicParenR"/>
            </a:pPr>
            <a:r>
              <a:rPr lang="en-GB" sz="2400" b="1" dirty="0">
                <a:solidFill>
                  <a:srgbClr val="0070C0"/>
                </a:solidFill>
              </a:rPr>
              <a:t>Sweep-up the residues of the previous cargoes.</a:t>
            </a:r>
          </a:p>
          <a:p>
            <a:pPr marL="457200" indent="-457200" algn="l">
              <a:buFont typeface="+mj-lt"/>
              <a:buAutoNum type="arabicParenR"/>
            </a:pPr>
            <a:r>
              <a:rPr lang="en-GB" sz="2400" b="1" dirty="0">
                <a:solidFill>
                  <a:srgbClr val="0070C0"/>
                </a:solidFill>
              </a:rPr>
              <a:t>Wash Down.</a:t>
            </a:r>
          </a:p>
          <a:p>
            <a:pPr marL="457200" indent="-457200" algn="l">
              <a:buFont typeface="+mj-lt"/>
              <a:buAutoNum type="arabicParenR"/>
            </a:pPr>
            <a:r>
              <a:rPr lang="en-GB" sz="2400" b="1" dirty="0">
                <a:solidFill>
                  <a:srgbClr val="0070C0"/>
                </a:solidFill>
              </a:rPr>
              <a:t>Rinse.</a:t>
            </a:r>
          </a:p>
          <a:p>
            <a:pPr marL="457200" indent="-457200" algn="l">
              <a:buFont typeface="+mj-lt"/>
              <a:buAutoNum type="arabicParenR"/>
            </a:pPr>
            <a:r>
              <a:rPr lang="en-GB" sz="2400" b="1" dirty="0">
                <a:solidFill>
                  <a:srgbClr val="0070C0"/>
                </a:solidFill>
              </a:rPr>
              <a:t>Dry.</a:t>
            </a:r>
          </a:p>
          <a:p>
            <a:pPr marL="457200" indent="-457200" algn="l">
              <a:buFont typeface="+mj-lt"/>
              <a:buAutoNum type="arabicParenR"/>
            </a:pPr>
            <a:r>
              <a:rPr lang="en-GB" sz="2400" b="1" dirty="0">
                <a:solidFill>
                  <a:srgbClr val="0070C0"/>
                </a:solidFill>
              </a:rPr>
              <a:t>Fumigate / Sweeten</a:t>
            </a:r>
          </a:p>
          <a:p>
            <a:pPr marL="457200" indent="-457200" algn="l">
              <a:buFont typeface="+mj-lt"/>
              <a:buAutoNum type="arabicParenR"/>
            </a:pPr>
            <a:r>
              <a:rPr lang="en-GB" sz="2400" b="1" dirty="0">
                <a:solidFill>
                  <a:srgbClr val="0070C0"/>
                </a:solidFill>
              </a:rPr>
              <a:t>Make Inspection / Report of damage / condition.</a:t>
            </a:r>
          </a:p>
          <a:p>
            <a:pPr marL="457200" indent="-457200" algn="l">
              <a:buFont typeface="+mj-lt"/>
              <a:buAutoNum type="arabicParenR"/>
            </a:pPr>
            <a:r>
              <a:rPr lang="en-GB" sz="2400" b="1" dirty="0">
                <a:solidFill>
                  <a:srgbClr val="0070C0"/>
                </a:solidFill>
              </a:rPr>
              <a:t>Fix damage where possible.</a:t>
            </a:r>
          </a:p>
          <a:p>
            <a:pPr marL="457200" indent="-457200" algn="l">
              <a:buFont typeface="+mj-lt"/>
              <a:buAutoNum type="arabicParenR"/>
            </a:pPr>
            <a:r>
              <a:rPr lang="en-GB" sz="2400" b="1" dirty="0">
                <a:solidFill>
                  <a:srgbClr val="0070C0"/>
                </a:solidFill>
              </a:rPr>
              <a:t>Perform Maintenance.</a:t>
            </a:r>
          </a:p>
          <a:p>
            <a:pPr marL="457200" indent="-457200" algn="l">
              <a:buFont typeface="+mj-lt"/>
              <a:buAutoNum type="arabicParenR"/>
            </a:pPr>
            <a:r>
              <a:rPr lang="en-GB" sz="2400" b="1" dirty="0">
                <a:solidFill>
                  <a:srgbClr val="0070C0"/>
                </a:solidFill>
              </a:rPr>
              <a:t>Check / Test Bilges &amp; Alarms.</a:t>
            </a:r>
          </a:p>
          <a:p>
            <a:pPr marL="457200" indent="-457200" algn="l">
              <a:buFont typeface="+mj-lt"/>
              <a:buAutoNum type="arabicParenR"/>
            </a:pPr>
            <a:r>
              <a:rPr lang="en-GB" sz="2400" b="1" dirty="0">
                <a:solidFill>
                  <a:srgbClr val="0070C0"/>
                </a:solidFill>
              </a:rPr>
              <a:t>Check / Test Watertight integrity.</a:t>
            </a:r>
          </a:p>
          <a:p>
            <a:pPr marL="457200" indent="-457200" algn="l">
              <a:buFont typeface="+mj-lt"/>
              <a:buAutoNum type="arabicParenR"/>
            </a:pPr>
            <a:r>
              <a:rPr lang="en-GB" sz="2400" b="1" dirty="0">
                <a:solidFill>
                  <a:srgbClr val="0070C0"/>
                </a:solidFill>
              </a:rPr>
              <a:t>Check / Test Fire Detecting &amp; Fighting Systems.</a:t>
            </a:r>
          </a:p>
          <a:p>
            <a:pPr marL="457200" indent="-457200" algn="l">
              <a:buFont typeface="+mj-lt"/>
              <a:buAutoNum type="arabicParenR"/>
            </a:pPr>
            <a:r>
              <a:rPr lang="en-GB" sz="2400" b="1" dirty="0">
                <a:solidFill>
                  <a:srgbClr val="0070C0"/>
                </a:solidFill>
              </a:rPr>
              <a:t>Check / test ventilation systems.</a:t>
            </a:r>
          </a:p>
        </p:txBody>
      </p:sp>
    </p:spTree>
    <p:extLst>
      <p:ext uri="{BB962C8B-B14F-4D97-AF65-F5344CB8AC3E}">
        <p14:creationId xmlns:p14="http://schemas.microsoft.com/office/powerpoint/2010/main" val="2572541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260648"/>
            <a:ext cx="8352928" cy="2592288"/>
          </a:xfrm>
        </p:spPr>
        <p:txBody>
          <a:bodyPr>
            <a:normAutofit fontScale="90000"/>
          </a:bodyPr>
          <a:lstStyle/>
          <a:p>
            <a:pPr algn="l"/>
            <a:r>
              <a:rPr lang="en-GB" dirty="0"/>
              <a:t>Too much too fast?</a:t>
            </a:r>
            <a:br>
              <a:rPr lang="en-GB" dirty="0"/>
            </a:br>
            <a:r>
              <a:rPr lang="en-GB" dirty="0"/>
              <a:t>					OK, 1 by 1.</a:t>
            </a:r>
            <a:br>
              <a:rPr lang="en-GB" dirty="0"/>
            </a:br>
            <a:r>
              <a:rPr lang="en-GB" b="1" dirty="0">
                <a:solidFill>
                  <a:srgbClr val="0070C0"/>
                </a:solidFill>
              </a:rPr>
              <a:t>Sweep-up the residues of the previous cargoes.</a:t>
            </a:r>
            <a:r>
              <a:rPr lang="en-GB" dirty="0"/>
              <a:t>	</a:t>
            </a:r>
          </a:p>
        </p:txBody>
      </p:sp>
      <p:sp>
        <p:nvSpPr>
          <p:cNvPr id="3" name="Subtitle 2"/>
          <p:cNvSpPr>
            <a:spLocks noGrp="1"/>
          </p:cNvSpPr>
          <p:nvPr>
            <p:ph type="subTitle" idx="1"/>
          </p:nvPr>
        </p:nvSpPr>
        <p:spPr>
          <a:xfrm>
            <a:off x="611560" y="2924944"/>
            <a:ext cx="8136904" cy="2713856"/>
          </a:xfrm>
        </p:spPr>
        <p:txBody>
          <a:bodyPr/>
          <a:lstStyle/>
          <a:p>
            <a:pPr algn="l"/>
            <a:r>
              <a:rPr lang="en-GB" dirty="0">
                <a:solidFill>
                  <a:srgbClr val="00B050"/>
                </a:solidFill>
              </a:rPr>
              <a:t>Possibly the stevedores job, but they never do a good enough job, so brushes, shovels &amp; buckets at the ready, the hold is swept clean. All residues to be lifted out of the hold. (See </a:t>
            </a:r>
            <a:r>
              <a:rPr lang="en-GB" b="1" dirty="0" err="1">
                <a:solidFill>
                  <a:srgbClr val="FF0000"/>
                </a:solidFill>
              </a:rPr>
              <a:t>Marpol</a:t>
            </a:r>
            <a:r>
              <a:rPr lang="en-GB" dirty="0">
                <a:solidFill>
                  <a:srgbClr val="00B050"/>
                </a:solidFill>
              </a:rPr>
              <a:t> for how to dispose of them, officially!)</a:t>
            </a:r>
          </a:p>
        </p:txBody>
      </p:sp>
    </p:spTree>
    <p:extLst>
      <p:ext uri="{BB962C8B-B14F-4D97-AF65-F5344CB8AC3E}">
        <p14:creationId xmlns:p14="http://schemas.microsoft.com/office/powerpoint/2010/main" val="4241378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936103"/>
          </a:xfrm>
        </p:spPr>
        <p:txBody>
          <a:bodyPr/>
          <a:lstStyle/>
          <a:p>
            <a:pPr algn="l"/>
            <a:r>
              <a:rPr lang="en-GB" b="1" dirty="0">
                <a:solidFill>
                  <a:srgbClr val="0070C0"/>
                </a:solidFill>
              </a:rPr>
              <a:t>Wash Down</a:t>
            </a:r>
          </a:p>
        </p:txBody>
      </p:sp>
      <p:sp>
        <p:nvSpPr>
          <p:cNvPr id="3" name="Subtitle 2"/>
          <p:cNvSpPr>
            <a:spLocks noGrp="1"/>
          </p:cNvSpPr>
          <p:nvPr>
            <p:ph type="subTitle" idx="1"/>
          </p:nvPr>
        </p:nvSpPr>
        <p:spPr>
          <a:xfrm>
            <a:off x="251520" y="1484784"/>
            <a:ext cx="4608512" cy="3240360"/>
          </a:xfrm>
        </p:spPr>
        <p:txBody>
          <a:bodyPr>
            <a:normAutofit fontScale="85000" lnSpcReduction="20000"/>
          </a:bodyPr>
          <a:lstStyle/>
          <a:p>
            <a:pPr algn="l"/>
            <a:r>
              <a:rPr lang="en-GB" dirty="0">
                <a:solidFill>
                  <a:srgbClr val="00B050"/>
                </a:solidFill>
              </a:rPr>
              <a:t>What to use?</a:t>
            </a:r>
          </a:p>
          <a:p>
            <a:pPr algn="l"/>
            <a:r>
              <a:rPr lang="en-GB" dirty="0">
                <a:solidFill>
                  <a:srgbClr val="00B050"/>
                </a:solidFill>
              </a:rPr>
              <a:t>Plenty of Sea/Dock Water over the side, so get the engineers to put seawater through the fire main, use a wash-down hose to wash the sides  and tank-top; the water going into the bilges to be pumped away through the bilge system.</a:t>
            </a:r>
          </a:p>
          <a:p>
            <a:pPr algn="l"/>
            <a:endParaRPr lang="en-GB" dirty="0">
              <a:solidFill>
                <a:srgbClr val="00B05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404664"/>
            <a:ext cx="4248472"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23528" y="4581128"/>
            <a:ext cx="8424936" cy="1569660"/>
          </a:xfrm>
          <a:prstGeom prst="rect">
            <a:avLst/>
          </a:prstGeom>
          <a:noFill/>
        </p:spPr>
        <p:txBody>
          <a:bodyPr wrap="square" rtlCol="0">
            <a:spAutoFit/>
          </a:bodyPr>
          <a:lstStyle/>
          <a:p>
            <a:r>
              <a:rPr lang="en-GB" sz="2400" dirty="0"/>
              <a:t>Yes, the first job could have been missed, but too much cargo residue going through the bilges will clog-up the pipelines &amp; you will not be very popular!</a:t>
            </a:r>
          </a:p>
          <a:p>
            <a:r>
              <a:rPr lang="en-GB" sz="2400" dirty="0"/>
              <a:t>Again, see </a:t>
            </a:r>
            <a:r>
              <a:rPr lang="en-GB" sz="2400" b="1" dirty="0" err="1">
                <a:solidFill>
                  <a:srgbClr val="FF0000"/>
                </a:solidFill>
              </a:rPr>
              <a:t>Marpol</a:t>
            </a:r>
            <a:r>
              <a:rPr lang="en-GB" sz="2400" dirty="0"/>
              <a:t> to see what you can do with this water.</a:t>
            </a:r>
          </a:p>
        </p:txBody>
      </p:sp>
    </p:spTree>
    <p:extLst>
      <p:ext uri="{BB962C8B-B14F-4D97-AF65-F5344CB8AC3E}">
        <p14:creationId xmlns:p14="http://schemas.microsoft.com/office/powerpoint/2010/main" val="2980228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620688"/>
            <a:ext cx="7772400" cy="648071"/>
          </a:xfrm>
        </p:spPr>
        <p:txBody>
          <a:bodyPr>
            <a:normAutofit fontScale="90000"/>
          </a:bodyPr>
          <a:lstStyle/>
          <a:p>
            <a:pPr algn="l"/>
            <a:r>
              <a:rPr lang="en-GB" b="1" dirty="0">
                <a:solidFill>
                  <a:srgbClr val="0070C0"/>
                </a:solidFill>
              </a:rPr>
              <a:t>Rinse.</a:t>
            </a:r>
          </a:p>
        </p:txBody>
      </p:sp>
      <p:sp>
        <p:nvSpPr>
          <p:cNvPr id="3" name="Subtitle 2"/>
          <p:cNvSpPr>
            <a:spLocks noGrp="1"/>
          </p:cNvSpPr>
          <p:nvPr>
            <p:ph type="subTitle" idx="1"/>
          </p:nvPr>
        </p:nvSpPr>
        <p:spPr>
          <a:xfrm>
            <a:off x="755576" y="1412776"/>
            <a:ext cx="7560840" cy="4608512"/>
          </a:xfrm>
        </p:spPr>
        <p:txBody>
          <a:bodyPr/>
          <a:lstStyle/>
          <a:p>
            <a:pPr algn="l"/>
            <a:r>
              <a:rPr lang="en-GB" dirty="0">
                <a:solidFill>
                  <a:srgbClr val="00B050"/>
                </a:solidFill>
              </a:rPr>
              <a:t>May not be needed, but a good practice, as there will be salt &amp; other ‘nasties’ in the sea or dock water, that could do damage to your hold &amp;/or the next cargo, so these you need to get rid of, a quick rinse with Fresh Water is needed; this can be expensive, so the accent is on the “rinse” &amp; “quick”; the water going into the bilges as with job (2).</a:t>
            </a:r>
          </a:p>
        </p:txBody>
      </p:sp>
    </p:spTree>
    <p:extLst>
      <p:ext uri="{BB962C8B-B14F-4D97-AF65-F5344CB8AC3E}">
        <p14:creationId xmlns:p14="http://schemas.microsoft.com/office/powerpoint/2010/main" val="475467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7"/>
            <a:ext cx="7772400" cy="1584175"/>
          </a:xfrm>
        </p:spPr>
        <p:txBody>
          <a:bodyPr>
            <a:normAutofit fontScale="90000"/>
          </a:bodyPr>
          <a:lstStyle/>
          <a:p>
            <a:pPr algn="l"/>
            <a:r>
              <a:rPr lang="en-GB" b="1" dirty="0">
                <a:solidFill>
                  <a:srgbClr val="0070C0"/>
                </a:solidFill>
              </a:rPr>
              <a:t>NB </a:t>
            </a:r>
            <a:r>
              <a:rPr lang="en-GB" dirty="0">
                <a:solidFill>
                  <a:srgbClr val="0070C0"/>
                </a:solidFill>
              </a:rPr>
              <a:t>(this is a Latin expression for something you should have done -&amp; usually forget!)</a:t>
            </a:r>
            <a:endParaRPr lang="en-GB" b="1" dirty="0">
              <a:solidFill>
                <a:srgbClr val="0070C0"/>
              </a:solidFill>
            </a:endParaRPr>
          </a:p>
        </p:txBody>
      </p:sp>
      <p:sp>
        <p:nvSpPr>
          <p:cNvPr id="3" name="Subtitle 2"/>
          <p:cNvSpPr>
            <a:spLocks noGrp="1"/>
          </p:cNvSpPr>
          <p:nvPr>
            <p:ph type="subTitle" idx="1"/>
          </p:nvPr>
        </p:nvSpPr>
        <p:spPr>
          <a:xfrm>
            <a:off x="611560" y="2276872"/>
            <a:ext cx="8136904" cy="4464496"/>
          </a:xfrm>
        </p:spPr>
        <p:txBody>
          <a:bodyPr>
            <a:normAutofit lnSpcReduction="10000"/>
          </a:bodyPr>
          <a:lstStyle/>
          <a:p>
            <a:pPr algn="l"/>
            <a:r>
              <a:rPr lang="en-GB" dirty="0">
                <a:solidFill>
                  <a:srgbClr val="00B050"/>
                </a:solidFill>
              </a:rPr>
              <a:t>As you are throwing loads of</a:t>
            </a:r>
          </a:p>
          <a:p>
            <a:pPr algn="l"/>
            <a:r>
              <a:rPr lang="en-GB" dirty="0">
                <a:solidFill>
                  <a:srgbClr val="00B050"/>
                </a:solidFill>
              </a:rPr>
              <a:t>water around the hold, it may</a:t>
            </a:r>
          </a:p>
          <a:p>
            <a:pPr algn="l"/>
            <a:r>
              <a:rPr lang="en-GB" dirty="0">
                <a:solidFill>
                  <a:srgbClr val="00B050"/>
                </a:solidFill>
              </a:rPr>
              <a:t>be a good idea to check that the bilge system is clean &amp; actually working before you start. It is always going to be cold and wet when you are doing this job, &amp; you don’t really want to be doing it in a metre of cold wet dirty water.</a:t>
            </a:r>
          </a:p>
          <a:p>
            <a:pPr algn="l"/>
            <a:r>
              <a:rPr lang="en-GB" dirty="0">
                <a:solidFill>
                  <a:srgbClr val="0070C0"/>
                </a:solidFill>
              </a:rPr>
              <a:t>(just think about where a metre of water will come to!)                    </a:t>
            </a:r>
            <a:r>
              <a:rPr lang="en-GB" dirty="0">
                <a:solidFill>
                  <a:srgbClr val="00B050"/>
                </a:solidFill>
              </a:rPr>
              <a:t> -</a:t>
            </a:r>
            <a:r>
              <a:rPr lang="en-GB" b="1" dirty="0">
                <a:solidFill>
                  <a:srgbClr val="0070C0"/>
                </a:solidFill>
              </a:rPr>
              <a:t>Include it in Job (1).</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412776"/>
            <a:ext cx="3240360"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6340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864095"/>
          </a:xfrm>
        </p:spPr>
        <p:txBody>
          <a:bodyPr>
            <a:normAutofit/>
          </a:bodyPr>
          <a:lstStyle/>
          <a:p>
            <a:pPr algn="l"/>
            <a:r>
              <a:rPr lang="en-GB" b="1" dirty="0">
                <a:solidFill>
                  <a:srgbClr val="0070C0"/>
                </a:solidFill>
              </a:rPr>
              <a:t>Dry.</a:t>
            </a:r>
          </a:p>
        </p:txBody>
      </p:sp>
      <p:sp>
        <p:nvSpPr>
          <p:cNvPr id="3" name="Subtitle 2"/>
          <p:cNvSpPr>
            <a:spLocks noGrp="1"/>
          </p:cNvSpPr>
          <p:nvPr>
            <p:ph type="subTitle" idx="1"/>
          </p:nvPr>
        </p:nvSpPr>
        <p:spPr>
          <a:xfrm>
            <a:off x="323528" y="1412776"/>
            <a:ext cx="8568952" cy="2448272"/>
          </a:xfrm>
        </p:spPr>
        <p:txBody>
          <a:bodyPr>
            <a:normAutofit lnSpcReduction="10000"/>
          </a:bodyPr>
          <a:lstStyle/>
          <a:p>
            <a:pPr algn="l"/>
            <a:r>
              <a:rPr lang="en-GB" dirty="0">
                <a:solidFill>
                  <a:srgbClr val="00B050"/>
                </a:solidFill>
              </a:rPr>
              <a:t>Ideally, your ship will be trimmed by the stern, so water on the tanktop should drain aft into the bilges. Your ship is not ideal; so the water has to be assisted to drain aft, with brushes, ‘squeegees’, whatever works.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328" y="3429000"/>
            <a:ext cx="3672408" cy="2300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95536" y="3645024"/>
            <a:ext cx="4608512" cy="2246769"/>
          </a:xfrm>
          <a:prstGeom prst="rect">
            <a:avLst/>
          </a:prstGeom>
          <a:noFill/>
        </p:spPr>
        <p:txBody>
          <a:bodyPr wrap="square" rtlCol="0">
            <a:spAutoFit/>
          </a:bodyPr>
          <a:lstStyle/>
          <a:p>
            <a:r>
              <a:rPr lang="en-GB" sz="2800" dirty="0"/>
              <a:t>Over the years your tanktop will become buckled with the weight of the cargoes, &amp;</a:t>
            </a:r>
          </a:p>
          <a:p>
            <a:r>
              <a:rPr lang="en-GB" sz="2800" dirty="0"/>
              <a:t>water will remain within these dents.</a:t>
            </a:r>
          </a:p>
        </p:txBody>
      </p:sp>
    </p:spTree>
    <p:extLst>
      <p:ext uri="{BB962C8B-B14F-4D97-AF65-F5344CB8AC3E}">
        <p14:creationId xmlns:p14="http://schemas.microsoft.com/office/powerpoint/2010/main" val="223211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864095"/>
          </a:xfrm>
        </p:spPr>
        <p:txBody>
          <a:bodyPr>
            <a:normAutofit/>
          </a:bodyPr>
          <a:lstStyle/>
          <a:p>
            <a:pPr algn="l"/>
            <a:r>
              <a:rPr lang="en-GB" b="1" dirty="0">
                <a:solidFill>
                  <a:srgbClr val="0070C0"/>
                </a:solidFill>
              </a:rPr>
              <a:t>Dry.</a:t>
            </a:r>
          </a:p>
        </p:txBody>
      </p:sp>
      <p:sp>
        <p:nvSpPr>
          <p:cNvPr id="3" name="Subtitle 2"/>
          <p:cNvSpPr>
            <a:spLocks noGrp="1"/>
          </p:cNvSpPr>
          <p:nvPr>
            <p:ph type="subTitle" idx="1"/>
          </p:nvPr>
        </p:nvSpPr>
        <p:spPr>
          <a:xfrm>
            <a:off x="323528" y="1412776"/>
            <a:ext cx="8424936" cy="3672408"/>
          </a:xfrm>
        </p:spPr>
        <p:txBody>
          <a:bodyPr>
            <a:normAutofit/>
          </a:bodyPr>
          <a:lstStyle/>
          <a:p>
            <a:pPr algn="l"/>
            <a:r>
              <a:rPr lang="en-GB" b="1" dirty="0">
                <a:solidFill>
                  <a:srgbClr val="FF0000"/>
                </a:solidFill>
              </a:rPr>
              <a:t>Hint</a:t>
            </a:r>
            <a:r>
              <a:rPr lang="en-GB" dirty="0">
                <a:solidFill>
                  <a:srgbClr val="00B050"/>
                </a:solidFill>
              </a:rPr>
              <a:t>: If you have water in the tanks underneath the tanktop, take the top couple of </a:t>
            </a:r>
            <a:r>
              <a:rPr lang="en-GB" dirty="0" err="1">
                <a:solidFill>
                  <a:srgbClr val="00B050"/>
                </a:solidFill>
              </a:rPr>
              <a:t>cms</a:t>
            </a:r>
            <a:r>
              <a:rPr lang="en-GB" dirty="0">
                <a:solidFill>
                  <a:srgbClr val="00B050"/>
                </a:solidFill>
              </a:rPr>
              <a:t> out so there is air adjacent to the tanktop, it will dry your hold faster. Why? How? I don’t know, but it works.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3356992"/>
            <a:ext cx="3672408"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3839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864095"/>
          </a:xfrm>
        </p:spPr>
        <p:txBody>
          <a:bodyPr/>
          <a:lstStyle/>
          <a:p>
            <a:pPr algn="l"/>
            <a:r>
              <a:rPr lang="en-GB" b="1" dirty="0">
                <a:solidFill>
                  <a:srgbClr val="0070C0"/>
                </a:solidFill>
              </a:rPr>
              <a:t>Fumigate / Sweeten</a:t>
            </a:r>
          </a:p>
        </p:txBody>
      </p:sp>
      <p:sp>
        <p:nvSpPr>
          <p:cNvPr id="3" name="Subtitle 2"/>
          <p:cNvSpPr>
            <a:spLocks noGrp="1"/>
          </p:cNvSpPr>
          <p:nvPr>
            <p:ph type="subTitle" idx="1"/>
          </p:nvPr>
        </p:nvSpPr>
        <p:spPr>
          <a:xfrm>
            <a:off x="755576" y="1412776"/>
            <a:ext cx="7632848" cy="4680520"/>
          </a:xfrm>
        </p:spPr>
        <p:txBody>
          <a:bodyPr/>
          <a:lstStyle/>
          <a:p>
            <a:pPr algn="l"/>
            <a:r>
              <a:rPr lang="en-GB" dirty="0">
                <a:solidFill>
                  <a:srgbClr val="00B050"/>
                </a:solidFill>
              </a:rPr>
              <a:t>A remnant from the good old days when bilges were left open, &amp; after a while, didn’t smell very nice. Lime or a disinfectant was used to provide a more aromatic odour.</a:t>
            </a:r>
          </a:p>
          <a:p>
            <a:pPr algn="l"/>
            <a:r>
              <a:rPr lang="en-GB" b="1" dirty="0">
                <a:solidFill>
                  <a:srgbClr val="00B050"/>
                </a:solidFill>
              </a:rPr>
              <a:t>Fumigation</a:t>
            </a:r>
            <a:r>
              <a:rPr lang="en-GB" dirty="0">
                <a:solidFill>
                  <a:srgbClr val="00B050"/>
                </a:solidFill>
              </a:rPr>
              <a:t> may be required for the next cargo to ensure the space is free</a:t>
            </a:r>
          </a:p>
          <a:p>
            <a:pPr algn="l"/>
            <a:r>
              <a:rPr lang="en-GB" dirty="0">
                <a:solidFill>
                  <a:srgbClr val="00B050"/>
                </a:solidFill>
              </a:rPr>
              <a:t>of living things before loading.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149080"/>
            <a:ext cx="2232248"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5904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7"/>
            <a:ext cx="7772400" cy="1368151"/>
          </a:xfrm>
        </p:spPr>
        <p:txBody>
          <a:bodyPr>
            <a:normAutofit fontScale="90000"/>
          </a:bodyPr>
          <a:lstStyle/>
          <a:p>
            <a:pPr algn="l"/>
            <a:r>
              <a:rPr lang="en-GB" b="1" dirty="0">
                <a:solidFill>
                  <a:srgbClr val="0070C0"/>
                </a:solidFill>
              </a:rPr>
              <a:t>Make Inspection / Report of damage / condition.</a:t>
            </a:r>
          </a:p>
        </p:txBody>
      </p:sp>
      <p:sp>
        <p:nvSpPr>
          <p:cNvPr id="3" name="Subtitle 2"/>
          <p:cNvSpPr>
            <a:spLocks noGrp="1"/>
          </p:cNvSpPr>
          <p:nvPr>
            <p:ph type="subTitle" idx="1"/>
          </p:nvPr>
        </p:nvSpPr>
        <p:spPr>
          <a:xfrm>
            <a:off x="755576" y="1916832"/>
            <a:ext cx="7488832" cy="3721968"/>
          </a:xfrm>
        </p:spPr>
        <p:txBody>
          <a:bodyPr>
            <a:normAutofit lnSpcReduction="10000"/>
          </a:bodyPr>
          <a:lstStyle/>
          <a:p>
            <a:pPr algn="l"/>
            <a:r>
              <a:rPr lang="en-GB" dirty="0">
                <a:solidFill>
                  <a:srgbClr val="00B050"/>
                </a:solidFill>
              </a:rPr>
              <a:t>Whilst the hold is empty, it is a good chance to make a moderately close inspection to list any damages and make a comment on the condition. (Damage identified as occurring during cargo operations should have been identified at the time &amp; reported to apportion blame.) This would include any damages to means of access (ladders).</a:t>
            </a:r>
          </a:p>
        </p:txBody>
      </p:sp>
    </p:spTree>
    <p:extLst>
      <p:ext uri="{BB962C8B-B14F-4D97-AF65-F5344CB8AC3E}">
        <p14:creationId xmlns:p14="http://schemas.microsoft.com/office/powerpoint/2010/main" val="772502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864095"/>
          </a:xfrm>
        </p:spPr>
        <p:txBody>
          <a:bodyPr/>
          <a:lstStyle/>
          <a:p>
            <a:pPr algn="l"/>
            <a:r>
              <a:rPr lang="en-GB" b="1" dirty="0">
                <a:solidFill>
                  <a:srgbClr val="0070C0"/>
                </a:solidFill>
              </a:rPr>
              <a:t>Fix damage where possible.</a:t>
            </a:r>
          </a:p>
        </p:txBody>
      </p:sp>
      <p:sp>
        <p:nvSpPr>
          <p:cNvPr id="3" name="Subtitle 2"/>
          <p:cNvSpPr>
            <a:spLocks noGrp="1"/>
          </p:cNvSpPr>
          <p:nvPr>
            <p:ph type="subTitle" idx="1"/>
          </p:nvPr>
        </p:nvSpPr>
        <p:spPr>
          <a:xfrm>
            <a:off x="683568" y="1340768"/>
            <a:ext cx="7776864" cy="4752528"/>
          </a:xfrm>
        </p:spPr>
        <p:txBody>
          <a:bodyPr/>
          <a:lstStyle/>
          <a:p>
            <a:pPr algn="l"/>
            <a:r>
              <a:rPr lang="en-GB" dirty="0">
                <a:solidFill>
                  <a:srgbClr val="00B050"/>
                </a:solidFill>
              </a:rPr>
              <a:t>This is also a chance for minor repairs to be undertaken by the ship’s staff. Minor bits of cutting / welding can be done safely.</a:t>
            </a:r>
          </a:p>
        </p:txBody>
      </p:sp>
    </p:spTree>
    <p:extLst>
      <p:ext uri="{BB962C8B-B14F-4D97-AF65-F5344CB8AC3E}">
        <p14:creationId xmlns:p14="http://schemas.microsoft.com/office/powerpoint/2010/main" val="2497700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404665"/>
            <a:ext cx="7772400" cy="792087"/>
          </a:xfrm>
        </p:spPr>
        <p:txBody>
          <a:bodyPr/>
          <a:lstStyle/>
          <a:p>
            <a:pPr algn="l"/>
            <a:r>
              <a:rPr lang="en-GB" b="1" dirty="0">
                <a:solidFill>
                  <a:srgbClr val="0070C0"/>
                </a:solidFill>
              </a:rPr>
              <a:t>Perform Maintenance.</a:t>
            </a:r>
          </a:p>
        </p:txBody>
      </p:sp>
      <p:sp>
        <p:nvSpPr>
          <p:cNvPr id="3" name="Subtitle 2"/>
          <p:cNvSpPr>
            <a:spLocks noGrp="1"/>
          </p:cNvSpPr>
          <p:nvPr>
            <p:ph type="subTitle" idx="1"/>
          </p:nvPr>
        </p:nvSpPr>
        <p:spPr>
          <a:xfrm>
            <a:off x="539552" y="1340768"/>
            <a:ext cx="5832648" cy="4968552"/>
          </a:xfrm>
        </p:spPr>
        <p:txBody>
          <a:bodyPr>
            <a:normAutofit fontScale="92500" lnSpcReduction="10000"/>
          </a:bodyPr>
          <a:lstStyle/>
          <a:p>
            <a:pPr algn="l"/>
            <a:r>
              <a:rPr lang="en-GB" dirty="0">
                <a:solidFill>
                  <a:srgbClr val="00B050"/>
                </a:solidFill>
              </a:rPr>
              <a:t>Again a chance to undertake maintenance within the hold and its environs.</a:t>
            </a:r>
          </a:p>
          <a:p>
            <a:pPr algn="l"/>
            <a:r>
              <a:rPr lang="en-GB" dirty="0">
                <a:solidFill>
                  <a:srgbClr val="00B050"/>
                </a:solidFill>
              </a:rPr>
              <a:t>A good chance to scrape rust off the sides of the hold &amp; possibly re-painting the hold.</a:t>
            </a:r>
          </a:p>
          <a:p>
            <a:pPr algn="l"/>
            <a:r>
              <a:rPr lang="en-GB" b="1" dirty="0">
                <a:solidFill>
                  <a:srgbClr val="0070C0"/>
                </a:solidFill>
              </a:rPr>
              <a:t>Be aware </a:t>
            </a:r>
            <a:r>
              <a:rPr lang="en-GB" dirty="0">
                <a:solidFill>
                  <a:srgbClr val="0070C0"/>
                </a:solidFill>
              </a:rPr>
              <a:t>that some shippers occasionally require holds to be freshly painted, others will require that no fresh paint was applied for the previous say, 3, cargoes.</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196753"/>
            <a:ext cx="2088232" cy="1872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3212977"/>
            <a:ext cx="2088232" cy="1728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2789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864095"/>
          </a:xfrm>
        </p:spPr>
        <p:txBody>
          <a:bodyPr>
            <a:normAutofit/>
          </a:bodyPr>
          <a:lstStyle/>
          <a:p>
            <a:pPr algn="l"/>
            <a:r>
              <a:rPr lang="en-GB" b="1" dirty="0">
                <a:solidFill>
                  <a:srgbClr val="0070C0"/>
                </a:solidFill>
              </a:rPr>
              <a:t>Check / Test Bilges &amp; Alarms.</a:t>
            </a:r>
          </a:p>
        </p:txBody>
      </p:sp>
      <p:sp>
        <p:nvSpPr>
          <p:cNvPr id="3" name="Subtitle 2"/>
          <p:cNvSpPr>
            <a:spLocks noGrp="1"/>
          </p:cNvSpPr>
          <p:nvPr>
            <p:ph type="subTitle" idx="1"/>
          </p:nvPr>
        </p:nvSpPr>
        <p:spPr>
          <a:xfrm>
            <a:off x="755576" y="1484784"/>
            <a:ext cx="4896544" cy="4608512"/>
          </a:xfrm>
        </p:spPr>
        <p:txBody>
          <a:bodyPr>
            <a:normAutofit fontScale="70000" lnSpcReduction="20000"/>
          </a:bodyPr>
          <a:lstStyle/>
          <a:p>
            <a:pPr algn="l"/>
            <a:r>
              <a:rPr lang="en-GB" dirty="0">
                <a:solidFill>
                  <a:srgbClr val="00B050"/>
                </a:solidFill>
              </a:rPr>
              <a:t>The bilges are where any water in the hold is collected, if this volume of water looks like it will overflow into the hold space, then it has to be emptied. An alarm should be fitted so that the engine room is aware of the level and can remove the water.</a:t>
            </a:r>
          </a:p>
          <a:p>
            <a:pPr algn="l"/>
            <a:r>
              <a:rPr lang="en-GB" dirty="0">
                <a:solidFill>
                  <a:srgbClr val="00B050"/>
                </a:solidFill>
              </a:rPr>
              <a:t>The alarm is usually a ‘ballcock’ arrangement, (as in a toilet cistern) where the ball makes an electrical contact when it floats at a certain level. This can be tested easily by lifting the ball until the alarm sounds.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556791"/>
            <a:ext cx="3384376" cy="2796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4534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6"/>
            <a:ext cx="7772400" cy="792088"/>
          </a:xfrm>
        </p:spPr>
        <p:txBody>
          <a:bodyPr>
            <a:normAutofit fontScale="90000"/>
          </a:bodyPr>
          <a:lstStyle/>
          <a:p>
            <a:pPr algn="l"/>
            <a:r>
              <a:rPr lang="en-GB" b="1" dirty="0">
                <a:solidFill>
                  <a:srgbClr val="0070C0"/>
                </a:solidFill>
              </a:rPr>
              <a:t>Check / Test Watertight integrity.</a:t>
            </a:r>
          </a:p>
        </p:txBody>
      </p:sp>
      <p:sp>
        <p:nvSpPr>
          <p:cNvPr id="3" name="Subtitle 2"/>
          <p:cNvSpPr>
            <a:spLocks noGrp="1"/>
          </p:cNvSpPr>
          <p:nvPr>
            <p:ph type="subTitle" idx="1"/>
          </p:nvPr>
        </p:nvSpPr>
        <p:spPr>
          <a:xfrm>
            <a:off x="107504" y="1412776"/>
            <a:ext cx="5184576" cy="5256584"/>
          </a:xfrm>
        </p:spPr>
        <p:txBody>
          <a:bodyPr>
            <a:normAutofit/>
          </a:bodyPr>
          <a:lstStyle/>
          <a:p>
            <a:pPr algn="l"/>
            <a:r>
              <a:rPr lang="en-GB" dirty="0">
                <a:solidFill>
                  <a:srgbClr val="00B050"/>
                </a:solidFill>
              </a:rPr>
              <a:t>A perfect time to ensure the watertight integrity of the hold is OK. Simply close and secure the hatchcover, play water over the joints with a wash-down hose, somebody in the hold Will detect any leaks. These should be inspected and repaired before loading the next cargo.</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8988" y="1052736"/>
            <a:ext cx="3744416" cy="5339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3216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1224135"/>
          </a:xfrm>
        </p:spPr>
        <p:txBody>
          <a:bodyPr>
            <a:normAutofit fontScale="90000"/>
          </a:bodyPr>
          <a:lstStyle/>
          <a:p>
            <a:pPr algn="l"/>
            <a:r>
              <a:rPr lang="en-GB" b="1" dirty="0">
                <a:solidFill>
                  <a:srgbClr val="0070C0"/>
                </a:solidFill>
              </a:rPr>
              <a:t>Check / Test Fire Detection &amp; Fighting Systems.</a:t>
            </a:r>
          </a:p>
        </p:txBody>
      </p:sp>
      <p:sp>
        <p:nvSpPr>
          <p:cNvPr id="3" name="Subtitle 2"/>
          <p:cNvSpPr>
            <a:spLocks noGrp="1"/>
          </p:cNvSpPr>
          <p:nvPr>
            <p:ph type="subTitle" idx="1"/>
          </p:nvPr>
        </p:nvSpPr>
        <p:spPr>
          <a:xfrm>
            <a:off x="179512" y="1772816"/>
            <a:ext cx="4968552" cy="4248472"/>
          </a:xfrm>
        </p:spPr>
        <p:txBody>
          <a:bodyPr>
            <a:noAutofit/>
          </a:bodyPr>
          <a:lstStyle/>
          <a:p>
            <a:pPr algn="l"/>
            <a:r>
              <a:rPr lang="en-GB" sz="2400" dirty="0">
                <a:solidFill>
                  <a:srgbClr val="00B050"/>
                </a:solidFill>
              </a:rPr>
              <a:t>Most ships will have a fire detection &amp; fighting system for the cargo spaces (dedicated ore carriers are exempt) &amp;, of course, these need to be tested.</a:t>
            </a:r>
          </a:p>
          <a:p>
            <a:pPr algn="l"/>
            <a:r>
              <a:rPr lang="en-GB" sz="2400" dirty="0">
                <a:solidFill>
                  <a:srgbClr val="00B050"/>
                </a:solidFill>
              </a:rPr>
              <a:t>The system usually works by means of a pipe from the hold, air is sucked through &amp; passed through a photo-electric cell, this will detect any smoke. This pipe can also be used to put CO</a:t>
            </a:r>
            <a:r>
              <a:rPr lang="en-GB" sz="2400" baseline="-25000" dirty="0">
                <a:solidFill>
                  <a:srgbClr val="00B050"/>
                </a:solidFill>
              </a:rPr>
              <a:t>2</a:t>
            </a:r>
            <a:r>
              <a:rPr lang="en-GB" sz="2400" dirty="0">
                <a:solidFill>
                  <a:srgbClr val="00B050"/>
                </a:solidFill>
              </a:rPr>
              <a:t> into the hold. Remnants of cargo can lodge in the line, which can be cleared by blowing compressed air through it.</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700808"/>
            <a:ext cx="3995936" cy="3691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8460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792087"/>
          </a:xfrm>
        </p:spPr>
        <p:txBody>
          <a:bodyPr/>
          <a:lstStyle/>
          <a:p>
            <a:pPr algn="l"/>
            <a:r>
              <a:rPr lang="en-GB" b="1" dirty="0">
                <a:solidFill>
                  <a:srgbClr val="0070C0"/>
                </a:solidFill>
              </a:rPr>
              <a:t>Check / test ventilation systems.</a:t>
            </a:r>
          </a:p>
        </p:txBody>
      </p:sp>
      <p:sp>
        <p:nvSpPr>
          <p:cNvPr id="3" name="Subtitle 2"/>
          <p:cNvSpPr>
            <a:spLocks noGrp="1"/>
          </p:cNvSpPr>
          <p:nvPr>
            <p:ph type="subTitle" idx="1"/>
          </p:nvPr>
        </p:nvSpPr>
        <p:spPr>
          <a:xfrm>
            <a:off x="611560" y="1412776"/>
            <a:ext cx="4968552" cy="4536504"/>
          </a:xfrm>
        </p:spPr>
        <p:txBody>
          <a:bodyPr>
            <a:normAutofit fontScale="77500" lnSpcReduction="20000"/>
          </a:bodyPr>
          <a:lstStyle/>
          <a:p>
            <a:pPr algn="l"/>
            <a:r>
              <a:rPr lang="en-GB" dirty="0">
                <a:solidFill>
                  <a:srgbClr val="00B050"/>
                </a:solidFill>
              </a:rPr>
              <a:t>Again, a good (</a:t>
            </a:r>
            <a:r>
              <a:rPr lang="en-GB" dirty="0" err="1">
                <a:solidFill>
                  <a:srgbClr val="00B050"/>
                </a:solidFill>
              </a:rPr>
              <a:t>ie</a:t>
            </a:r>
            <a:r>
              <a:rPr lang="en-GB" dirty="0">
                <a:solidFill>
                  <a:srgbClr val="00B050"/>
                </a:solidFill>
              </a:rPr>
              <a:t> only) time to verify the ventilation system is working.</a:t>
            </a:r>
          </a:p>
          <a:p>
            <a:pPr algn="l"/>
            <a:r>
              <a:rPr lang="en-GB" dirty="0">
                <a:solidFill>
                  <a:srgbClr val="00B050"/>
                </a:solidFill>
              </a:rPr>
              <a:t>The good-old fashioned system of ventilating a space would be to install portable cowls into the hatchcover, which needed to be trimmed with the changing wind directions, these had to be covered if conditions determined venting to be stopped.</a:t>
            </a:r>
          </a:p>
          <a:p>
            <a:pPr algn="l"/>
            <a:r>
              <a:rPr lang="en-GB" dirty="0">
                <a:solidFill>
                  <a:srgbClr val="00B050"/>
                </a:solidFill>
              </a:rPr>
              <a:t>The modern system would be a series of ‘mushroom’ vents through the deck, equipped with fans &amp; emergency quick closing devices.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484784"/>
            <a:ext cx="2977678"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3861048"/>
            <a:ext cx="2977678"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6596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1872207"/>
          </a:xfrm>
        </p:spPr>
        <p:txBody>
          <a:bodyPr>
            <a:normAutofit fontScale="90000"/>
          </a:bodyPr>
          <a:lstStyle/>
          <a:p>
            <a:pPr algn="l"/>
            <a:r>
              <a:rPr lang="en-GB" b="1" dirty="0">
                <a:solidFill>
                  <a:srgbClr val="0070C0"/>
                </a:solidFill>
              </a:rPr>
              <a:t>12 Big Jobs!!</a:t>
            </a:r>
            <a:br>
              <a:rPr lang="en-GB" b="1" dirty="0">
                <a:solidFill>
                  <a:srgbClr val="0070C0"/>
                </a:solidFill>
              </a:rPr>
            </a:br>
            <a:r>
              <a:rPr lang="en-GB" b="1" dirty="0">
                <a:solidFill>
                  <a:srgbClr val="0070C0"/>
                </a:solidFill>
              </a:rPr>
              <a:t>	</a:t>
            </a:r>
            <a:r>
              <a:rPr lang="en-GB" dirty="0">
                <a:solidFill>
                  <a:srgbClr val="0070C0"/>
                </a:solidFill>
              </a:rPr>
              <a:t>What if there isn’t sufficient 	 	time between the cargoes?</a:t>
            </a:r>
            <a:endParaRPr lang="en-GB" b="1" dirty="0">
              <a:solidFill>
                <a:srgbClr val="0070C0"/>
              </a:solidFill>
            </a:endParaRPr>
          </a:p>
        </p:txBody>
      </p:sp>
      <p:sp>
        <p:nvSpPr>
          <p:cNvPr id="3" name="Subtitle 2"/>
          <p:cNvSpPr>
            <a:spLocks noGrp="1"/>
          </p:cNvSpPr>
          <p:nvPr>
            <p:ph type="subTitle" idx="1"/>
          </p:nvPr>
        </p:nvSpPr>
        <p:spPr>
          <a:xfrm>
            <a:off x="395536" y="2636912"/>
            <a:ext cx="8280920" cy="3600400"/>
          </a:xfrm>
        </p:spPr>
        <p:txBody>
          <a:bodyPr>
            <a:normAutofit fontScale="92500" lnSpcReduction="10000"/>
          </a:bodyPr>
          <a:lstStyle/>
          <a:p>
            <a:pPr algn="l"/>
            <a:r>
              <a:rPr lang="en-GB" b="1" dirty="0">
                <a:solidFill>
                  <a:srgbClr val="FF0000"/>
                </a:solidFill>
              </a:rPr>
              <a:t>Make Time!</a:t>
            </a:r>
          </a:p>
          <a:p>
            <a:pPr algn="l"/>
            <a:r>
              <a:rPr lang="en-GB" dirty="0">
                <a:solidFill>
                  <a:srgbClr val="FF0000"/>
                </a:solidFill>
              </a:rPr>
              <a:t>Obviously, some jobs could be left until the next opportunity, but start at the top &amp; see how far you get; the priority would be roughly the order we have used here.</a:t>
            </a:r>
          </a:p>
          <a:p>
            <a:pPr algn="l"/>
            <a:r>
              <a:rPr lang="en-GB" dirty="0">
                <a:solidFill>
                  <a:srgbClr val="FF0000"/>
                </a:solidFill>
              </a:rPr>
              <a:t>Given the time, all jobs should be completed. Additionally, this could be the only time to get into the DB tanks under the hold for inspection. </a:t>
            </a:r>
          </a:p>
        </p:txBody>
      </p:sp>
    </p:spTree>
    <p:extLst>
      <p:ext uri="{BB962C8B-B14F-4D97-AF65-F5344CB8AC3E}">
        <p14:creationId xmlns:p14="http://schemas.microsoft.com/office/powerpoint/2010/main" val="409810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1211</Words>
  <Application>Microsoft Office PowerPoint</Application>
  <PresentationFormat>On-screen Show (4:3)</PresentationFormat>
  <Paragraphs>63</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Hold Preparation</vt:lpstr>
      <vt:lpstr>The Jobs:</vt:lpstr>
      <vt:lpstr>Too much too fast?      OK, 1 by 1. Sweep-up the residues of the previous cargoes. </vt:lpstr>
      <vt:lpstr>Wash Down</vt:lpstr>
      <vt:lpstr>Rinse.</vt:lpstr>
      <vt:lpstr>NB (this is a Latin expression for something you should have done -&amp; usually forget!)</vt:lpstr>
      <vt:lpstr>Dry.</vt:lpstr>
      <vt:lpstr>Dry.</vt:lpstr>
      <vt:lpstr>Fumigate / Sweeten</vt:lpstr>
      <vt:lpstr>Make Inspection / Report of damage / condition.</vt:lpstr>
      <vt:lpstr>Fix damage where possible.</vt:lpstr>
      <vt:lpstr>Perform Maintenance.</vt:lpstr>
      <vt:lpstr>Check / Test Bilges &amp; Alarms.</vt:lpstr>
      <vt:lpstr>Check / Test Watertight integrity.</vt:lpstr>
      <vt:lpstr>Check / Test Fire Detection &amp; Fighting Systems.</vt:lpstr>
      <vt:lpstr>Check / test ventilation systems.</vt:lpstr>
      <vt:lpstr>12 Big Jobs!!  What if there isn’t sufficient    time between the cargoes?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Hold Preparation</dc:title>
  <dc:creator/>
  <cp:lastModifiedBy/>
  <cp:revision>23</cp:revision>
  <dcterms:created xsi:type="dcterms:W3CDTF">2016-02-17T09:30:56Z</dcterms:created>
  <dcterms:modified xsi:type="dcterms:W3CDTF">2016-03-12T12:28:07Z</dcterms:modified>
</cp:coreProperties>
</file>